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61" r:id="rId2"/>
    <p:sldId id="256" r:id="rId3"/>
    <p:sldId id="257" r:id="rId4"/>
    <p:sldId id="262" r:id="rId5"/>
  </p:sldIdLst>
  <p:sldSz cx="6858000" cy="9144000" type="screen4x3"/>
  <p:notesSz cx="6805613" cy="99393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FF99"/>
    <a:srgbClr val="FFFFCC"/>
    <a:srgbClr val="E1BDDF"/>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20" autoAdjust="0"/>
    <p:restoredTop sz="94660"/>
  </p:normalViewPr>
  <p:slideViewPr>
    <p:cSldViewPr>
      <p:cViewPr>
        <p:scale>
          <a:sx n="70" d="100"/>
          <a:sy n="70" d="100"/>
        </p:scale>
        <p:origin x="-1614" y="-72"/>
      </p:cViewPr>
      <p:guideLst>
        <p:guide orient="horz" pos="2880"/>
        <p:guide pos="2160"/>
      </p:guideLst>
    </p:cSldViewPr>
  </p:slideViewPr>
  <p:notesTextViewPr>
    <p:cViewPr>
      <p:scale>
        <a:sx n="100" d="100"/>
        <a:sy n="100" d="100"/>
      </p:scale>
      <p:origin x="0" y="0"/>
    </p:cViewPr>
  </p:notesTextViewPr>
  <p:notesViewPr>
    <p:cSldViewPr>
      <p:cViewPr varScale="1">
        <p:scale>
          <a:sx n="52" d="100"/>
          <a:sy n="52" d="100"/>
        </p:scale>
        <p:origin x="-2640" y="-108"/>
      </p:cViewPr>
      <p:guideLst>
        <p:guide orient="horz" pos="3130"/>
        <p:guide pos="2143"/>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ea typeface="ＭＳ Ｐゴシック" pitchFamily="50" charset="-128"/>
              </a:defRPr>
            </a:lvl1pPr>
          </a:lstStyle>
          <a:p>
            <a:pPr>
              <a:defRPr/>
            </a:pPr>
            <a:endParaRPr lang="ja-JP" altLang="en-US"/>
          </a:p>
        </p:txBody>
      </p:sp>
      <p:sp>
        <p:nvSpPr>
          <p:cNvPr id="3" name="日付プレースホルダ 2"/>
          <p:cNvSpPr>
            <a:spLocks noGrp="1"/>
          </p:cNvSpPr>
          <p:nvPr>
            <p:ph type="dt" sz="quarter" idx="1"/>
          </p:nvPr>
        </p:nvSpPr>
        <p:spPr>
          <a:xfrm>
            <a:off x="3854450" y="0"/>
            <a:ext cx="2949575" cy="496888"/>
          </a:xfrm>
          <a:prstGeom prst="rect">
            <a:avLst/>
          </a:prstGeom>
        </p:spPr>
        <p:txBody>
          <a:bodyPr vert="horz" lIns="91440" tIns="45720" rIns="91440" bIns="45720" rtlCol="0"/>
          <a:lstStyle>
            <a:lvl1pPr algn="r">
              <a:defRPr sz="1200">
                <a:ea typeface="ＭＳ Ｐゴシック" pitchFamily="50" charset="-128"/>
              </a:defRPr>
            </a:lvl1pPr>
          </a:lstStyle>
          <a:p>
            <a:pPr>
              <a:defRPr/>
            </a:pPr>
            <a:fld id="{8D05859C-BDD7-4B9E-9892-FCD2B552B769}" type="datetimeFigureOut">
              <a:rPr lang="ja-JP" altLang="en-US"/>
              <a:pPr>
                <a:defRPr/>
              </a:pPr>
              <a:t>2011/6/18</a:t>
            </a:fld>
            <a:endParaRPr lang="ja-JP" altLang="en-US"/>
          </a:p>
        </p:txBody>
      </p:sp>
      <p:sp>
        <p:nvSpPr>
          <p:cNvPr id="4" name="フッター プレースホルダ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ea typeface="ＭＳ Ｐゴシック" pitchFamily="50" charset="-128"/>
              </a:defRPr>
            </a:lvl1pPr>
          </a:lstStyle>
          <a:p>
            <a:pPr>
              <a:defRPr/>
            </a:pPr>
            <a:endParaRPr lang="ja-JP" altLang="en-US"/>
          </a:p>
        </p:txBody>
      </p:sp>
      <p:sp>
        <p:nvSpPr>
          <p:cNvPr id="5" name="スライド番号プレースホルダ 4"/>
          <p:cNvSpPr>
            <a:spLocks noGrp="1"/>
          </p:cNvSpPr>
          <p:nvPr>
            <p:ph type="sldNum" sz="quarter" idx="3"/>
          </p:nvPr>
        </p:nvSpPr>
        <p:spPr>
          <a:xfrm>
            <a:off x="3854450" y="9440863"/>
            <a:ext cx="2949575" cy="496887"/>
          </a:xfrm>
          <a:prstGeom prst="rect">
            <a:avLst/>
          </a:prstGeom>
        </p:spPr>
        <p:txBody>
          <a:bodyPr vert="horz" lIns="91440" tIns="45720" rIns="91440" bIns="45720" rtlCol="0" anchor="b"/>
          <a:lstStyle>
            <a:lvl1pPr algn="r">
              <a:defRPr sz="1200">
                <a:ea typeface="ＭＳ Ｐゴシック" pitchFamily="50" charset="-128"/>
              </a:defRPr>
            </a:lvl1pPr>
          </a:lstStyle>
          <a:p>
            <a:pPr>
              <a:defRPr/>
            </a:pPr>
            <a:fld id="{B4E60F6F-4933-4D6F-8D9D-3BCCDC57AAF5}" type="slidenum">
              <a:rPr lang="ja-JP" altLang="en-US"/>
              <a:pPr>
                <a:defRPr/>
              </a:pPr>
              <a:t>&lt;#&gt;</a:t>
            </a:fld>
            <a:endParaRPr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defRPr sz="1200">
                <a:ea typeface="ＭＳ Ｐゴシック" pitchFamily="50" charset="-128"/>
              </a:defRPr>
            </a:lvl1pPr>
          </a:lstStyle>
          <a:p>
            <a:pPr>
              <a:defRPr/>
            </a:pPr>
            <a:endParaRPr lang="en-US" altLang="ja-JP"/>
          </a:p>
        </p:txBody>
      </p:sp>
      <p:sp>
        <p:nvSpPr>
          <p:cNvPr id="4099" name="Rectangle 3"/>
          <p:cNvSpPr>
            <a:spLocks noGrp="1" noChangeArrowheads="1"/>
          </p:cNvSpPr>
          <p:nvPr>
            <p:ph type="dt" idx="1"/>
          </p:nvPr>
        </p:nvSpPr>
        <p:spPr bwMode="auto">
          <a:xfrm>
            <a:off x="3854450" y="0"/>
            <a:ext cx="2949575"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a:defRPr sz="1200">
                <a:ea typeface="ＭＳ Ｐゴシック" pitchFamily="50" charset="-128"/>
              </a:defRPr>
            </a:lvl1pPr>
          </a:lstStyle>
          <a:p>
            <a:pPr>
              <a:defRPr/>
            </a:pPr>
            <a:endParaRPr lang="en-US" altLang="ja-JP"/>
          </a:p>
        </p:txBody>
      </p:sp>
      <p:sp>
        <p:nvSpPr>
          <p:cNvPr id="6148" name="Rectangle 4"/>
          <p:cNvSpPr>
            <a:spLocks noGrp="1" noRot="1" noChangeAspect="1" noChangeArrowheads="1" noTextEdit="1"/>
          </p:cNvSpPr>
          <p:nvPr>
            <p:ph type="sldImg" idx="2"/>
          </p:nvPr>
        </p:nvSpPr>
        <p:spPr bwMode="auto">
          <a:xfrm>
            <a:off x="2006600" y="746125"/>
            <a:ext cx="2794000" cy="3725863"/>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1038" y="4721225"/>
            <a:ext cx="5443537" cy="44719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4102" name="Rectangle 6"/>
          <p:cNvSpPr>
            <a:spLocks noGrp="1" noChangeArrowheads="1"/>
          </p:cNvSpPr>
          <p:nvPr>
            <p:ph type="ftr" sz="quarter" idx="4"/>
          </p:nvPr>
        </p:nvSpPr>
        <p:spPr bwMode="auto">
          <a:xfrm>
            <a:off x="0" y="9440863"/>
            <a:ext cx="2949575"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defRPr sz="1200">
                <a:ea typeface="ＭＳ Ｐゴシック" pitchFamily="50" charset="-128"/>
              </a:defRPr>
            </a:lvl1pPr>
          </a:lstStyle>
          <a:p>
            <a:pPr>
              <a:defRPr/>
            </a:pPr>
            <a:endParaRPr lang="en-US" altLang="ja-JP"/>
          </a:p>
        </p:txBody>
      </p:sp>
      <p:sp>
        <p:nvSpPr>
          <p:cNvPr id="4103" name="Rectangle 7"/>
          <p:cNvSpPr>
            <a:spLocks noGrp="1" noChangeArrowheads="1"/>
          </p:cNvSpPr>
          <p:nvPr>
            <p:ph type="sldNum" sz="quarter" idx="5"/>
          </p:nvPr>
        </p:nvSpPr>
        <p:spPr bwMode="auto">
          <a:xfrm>
            <a:off x="3854450" y="9440863"/>
            <a:ext cx="2949575"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lgn="r">
              <a:defRPr sz="1200">
                <a:ea typeface="ＭＳ Ｐゴシック" pitchFamily="50" charset="-128"/>
              </a:defRPr>
            </a:lvl1pPr>
          </a:lstStyle>
          <a:p>
            <a:pPr>
              <a:defRPr/>
            </a:pPr>
            <a:fld id="{F2434710-909A-4151-A31B-220F606379A5}" type="slidenum">
              <a:rPr lang="en-US" altLang="ja-JP"/>
              <a:pPr>
                <a:defRPr/>
              </a:pPr>
              <a:t>&lt;#&gt;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F2434710-909A-4151-A31B-220F606379A5}" type="slidenum">
              <a:rPr lang="en-US" altLang="ja-JP" smtClean="0"/>
              <a:pPr>
                <a:defRPr/>
              </a:pPr>
              <a:t>1</a:t>
            </a:fld>
            <a:endParaRPr lang="en-US"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F2434710-909A-4151-A31B-220F606379A5}" type="slidenum">
              <a:rPr lang="en-US" altLang="ja-JP" smtClean="0"/>
              <a:pPr>
                <a:defRPr/>
              </a:pPr>
              <a:t>2</a:t>
            </a:fld>
            <a:endParaRPr lang="en-US" altLang="ja-JP"/>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F2434710-909A-4151-A31B-220F606379A5}" type="slidenum">
              <a:rPr lang="en-US" altLang="ja-JP" smtClean="0"/>
              <a:pPr>
                <a:defRPr/>
              </a:pPr>
              <a:t>3</a:t>
            </a:fld>
            <a:endParaRPr lang="en-US"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F2434710-909A-4151-A31B-220F606379A5}" type="slidenum">
              <a:rPr lang="en-US" altLang="ja-JP" smtClean="0"/>
              <a:pPr>
                <a:defRPr/>
              </a:pPr>
              <a:t>4</a:t>
            </a:fld>
            <a:endParaRPr lang="en-US" altLang="ja-JP"/>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038"/>
            <a:ext cx="5829300" cy="1960562"/>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28382774-24AB-4A92-BFB7-889CA1F582E9}" type="slidenum">
              <a:rPr lang="en-US" altLang="ja-JP"/>
              <a:pPr>
                <a:defRPr/>
              </a:pPr>
              <a:t>&lt;#&gt;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206D8A5-2050-4128-B620-0105761A0A8B}" type="slidenum">
              <a:rPr lang="en-US" altLang="ja-JP"/>
              <a:pPr>
                <a:defRPr/>
              </a:pPr>
              <a:t>&lt;#&gt;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713"/>
            <a:ext cx="1543050" cy="780097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342900" y="366713"/>
            <a:ext cx="4476750" cy="780097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C2A34518-CB26-42DA-8931-50DE53650F29}" type="slidenum">
              <a:rPr lang="en-US" altLang="ja-JP"/>
              <a:pPr>
                <a:defRPr/>
              </a:pPr>
              <a:t>&lt;#&gt;</a:t>
            </a:fld>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89E7771F-C79F-4092-BFF2-2471A627436F}" type="slidenum">
              <a:rPr lang="en-US" altLang="ja-JP"/>
              <a:pPr>
                <a:defRPr/>
              </a:pPr>
              <a:t>&lt;#&gt;</a:t>
            </a:fld>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5875338"/>
            <a:ext cx="5829300" cy="1816100"/>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52A37D9-54A0-496D-A27E-F3E366B51A6F}" type="slidenum">
              <a:rPr lang="en-US" altLang="ja-JP"/>
              <a:pPr>
                <a:defRPr/>
              </a:pPr>
              <a:t>&lt;#&gt;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AD96F044-5713-464A-BB73-37C74C68A70C}" type="slidenum">
              <a:rPr lang="en-US" altLang="ja-JP"/>
              <a:pPr>
                <a:defRPr/>
              </a:pPr>
              <a:t>&lt;#&gt;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B6278FB6-6C58-4DA4-B858-2BAC25673F1A}" type="slidenum">
              <a:rPr lang="en-US" altLang="ja-JP"/>
              <a:pPr>
                <a:defRPr/>
              </a:pPr>
              <a:t>&lt;#&gt;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30F20B80-FAFA-40BB-B11A-E8EAB708F894}" type="slidenum">
              <a:rPr lang="en-US" altLang="ja-JP"/>
              <a:pPr>
                <a:defRPr/>
              </a:pPr>
              <a:t>&lt;#&gt;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03965C1B-CED7-42B0-968E-79854F745DD9}" type="slidenum">
              <a:rPr lang="en-US" altLang="ja-JP"/>
              <a:pPr>
                <a:defRPr/>
              </a:pPr>
              <a:t>&lt;#&gt;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3538"/>
            <a:ext cx="2255838" cy="154940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67EAEEF1-F96F-478F-9531-BAAE708ADCF5}" type="slidenum">
              <a:rPr lang="en-US" altLang="ja-JP"/>
              <a:pPr>
                <a:defRPr/>
              </a:pPr>
              <a:t>&lt;#&gt;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400800"/>
            <a:ext cx="4114800" cy="755650"/>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3AC17087-9ACE-4885-ADFA-90044FE90AD8}" type="slidenum">
              <a:rPr lang="en-US" altLang="ja-JP"/>
              <a:pPr>
                <a:defRPr/>
              </a:pPr>
              <a:t>&lt;#&gt;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342900" y="8326438"/>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2343150" y="8326438"/>
            <a:ext cx="21717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4914900" y="8326438"/>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50" charset="-128"/>
              </a:defRPr>
            </a:lvl1pPr>
          </a:lstStyle>
          <a:p>
            <a:pPr>
              <a:defRPr/>
            </a:pPr>
            <a:fld id="{E22560A7-E563-4335-B86F-763797B7A768}" type="slidenum">
              <a:rPr lang="en-US" altLang="ja-JP"/>
              <a:pPr>
                <a:defRPr/>
              </a:pPr>
              <a:t>&lt;#&gt;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AutoShape 68"/>
          <p:cNvSpPr>
            <a:spLocks noChangeArrowheads="1"/>
          </p:cNvSpPr>
          <p:nvPr/>
        </p:nvSpPr>
        <p:spPr bwMode="auto">
          <a:xfrm>
            <a:off x="214313" y="2143125"/>
            <a:ext cx="6429375" cy="6858000"/>
          </a:xfrm>
          <a:prstGeom prst="roundRect">
            <a:avLst>
              <a:gd name="adj" fmla="val 4747"/>
            </a:avLst>
          </a:prstGeom>
          <a:solidFill>
            <a:srgbClr val="FFFF99">
              <a:alpha val="50000"/>
            </a:srgbClr>
          </a:solidFill>
          <a:ln w="19050">
            <a:solidFill>
              <a:schemeClr val="tx1"/>
            </a:solidFill>
            <a:round/>
            <a:headEnd/>
            <a:tailEnd/>
          </a:ln>
          <a:effectLst/>
        </p:spPr>
        <p:txBody>
          <a:bodyPr/>
          <a:lstStyle/>
          <a:p>
            <a:pPr marL="365125" indent="-182563">
              <a:defRPr/>
            </a:pPr>
            <a:endParaRPr lang="en-US" altLang="ja-JP" sz="1600" dirty="0">
              <a:ea typeface="HG丸ｺﾞｼｯｸM-PRO" pitchFamily="50" charset="-128"/>
            </a:endParaRPr>
          </a:p>
          <a:p>
            <a:pPr marL="180975" indent="-180975">
              <a:defRPr/>
            </a:pPr>
            <a:r>
              <a:rPr lang="ja-JP" altLang="en-US" dirty="0">
                <a:latin typeface="HG丸ｺﾞｼｯｸM-PRO" pitchFamily="50" charset="-128"/>
                <a:ea typeface="HG丸ｺﾞｼｯｸM-PRO" pitchFamily="50" charset="-128"/>
              </a:rPr>
              <a:t>○</a:t>
            </a:r>
            <a:r>
              <a:rPr lang="ja-JP" altLang="en-US" dirty="0">
                <a:solidFill>
                  <a:srgbClr val="FF0066"/>
                </a:solidFill>
                <a:latin typeface="HG丸ｺﾞｼｯｸM-PRO" pitchFamily="50" charset="-128"/>
                <a:ea typeface="HG丸ｺﾞｼｯｸM-PRO" pitchFamily="50" charset="-128"/>
              </a:rPr>
              <a:t>平成２１年４月に</a:t>
            </a:r>
            <a:r>
              <a:rPr lang="ja-JP" altLang="en-US" dirty="0">
                <a:latin typeface="HG丸ｺﾞｼｯｸM-PRO" pitchFamily="50" charset="-128"/>
                <a:ea typeface="HG丸ｺﾞｼｯｸM-PRO" pitchFamily="50" charset="-128"/>
              </a:rPr>
              <a:t>、最新の介護の手間を反映させること、できるだけ認定結果のバラツキを是正することを目的として、</a:t>
            </a:r>
            <a:r>
              <a:rPr lang="ja-JP" altLang="en-US" dirty="0">
                <a:solidFill>
                  <a:srgbClr val="FF0066"/>
                </a:solidFill>
                <a:latin typeface="HG丸ｺﾞｼｯｸM-PRO" pitchFamily="50" charset="-128"/>
                <a:ea typeface="HG丸ｺﾞｼｯｸM-PRO" pitchFamily="50" charset="-128"/>
              </a:rPr>
              <a:t>要介護認定の見直しが行われました</a:t>
            </a:r>
            <a:r>
              <a:rPr lang="ja-JP" altLang="en-US" dirty="0">
                <a:latin typeface="HG丸ｺﾞｼｯｸM-PRO" pitchFamily="50" charset="-128"/>
                <a:ea typeface="HG丸ｺﾞｼｯｸM-PRO" pitchFamily="50" charset="-128"/>
              </a:rPr>
              <a:t>。</a:t>
            </a:r>
            <a:endParaRPr lang="en-US" altLang="ja-JP" dirty="0">
              <a:latin typeface="HG丸ｺﾞｼｯｸM-PRO" pitchFamily="50" charset="-128"/>
              <a:ea typeface="HG丸ｺﾞｼｯｸM-PRO" pitchFamily="50" charset="-128"/>
            </a:endParaRPr>
          </a:p>
          <a:p>
            <a:pPr marL="180975" indent="-180975">
              <a:defRPr/>
            </a:pPr>
            <a:endParaRPr lang="en-US" altLang="ja-JP" dirty="0">
              <a:latin typeface="HG丸ｺﾞｼｯｸM-PRO" pitchFamily="50" charset="-128"/>
              <a:ea typeface="HG丸ｺﾞｼｯｸM-PRO" pitchFamily="50" charset="-128"/>
            </a:endParaRPr>
          </a:p>
          <a:p>
            <a:pPr marL="180975" indent="-180975">
              <a:defRPr/>
            </a:pPr>
            <a:r>
              <a:rPr lang="ja-JP" altLang="en-US" dirty="0">
                <a:latin typeface="HG丸ｺﾞｼｯｸM-PRO" pitchFamily="50" charset="-128"/>
                <a:ea typeface="HG丸ｺﾞｼｯｸM-PRO" pitchFamily="50" charset="-128"/>
              </a:rPr>
              <a:t>○</a:t>
            </a:r>
            <a:r>
              <a:rPr lang="ja-JP" altLang="en-US" dirty="0">
                <a:solidFill>
                  <a:srgbClr val="FF0066"/>
                </a:solidFill>
                <a:latin typeface="HG丸ｺﾞｼｯｸM-PRO" pitchFamily="50" charset="-128"/>
                <a:ea typeface="HG丸ｺﾞｼｯｸM-PRO" pitchFamily="50" charset="-128"/>
              </a:rPr>
              <a:t>上記の見直し</a:t>
            </a:r>
            <a:r>
              <a:rPr lang="ja-JP" altLang="en-US" dirty="0">
                <a:ea typeface="HG丸ｺﾞｼｯｸM-PRO" pitchFamily="50" charset="-128"/>
              </a:rPr>
              <a:t>に併せて、厚生労働省の検討会で</a:t>
            </a:r>
            <a:r>
              <a:rPr lang="ja-JP" altLang="en-US" dirty="0">
                <a:solidFill>
                  <a:srgbClr val="FF0066"/>
                </a:solidFill>
                <a:ea typeface="HG丸ｺﾞｼｯｸM-PRO" pitchFamily="50" charset="-128"/>
              </a:rPr>
              <a:t>検証が行われ、認定</a:t>
            </a:r>
            <a:r>
              <a:rPr lang="ja-JP" altLang="en-US" dirty="0">
                <a:solidFill>
                  <a:srgbClr val="FF0066"/>
                </a:solidFill>
                <a:ea typeface="HG丸ｺﾞｼｯｸM-PRO" pitchFamily="50" charset="-128"/>
              </a:rPr>
              <a:t>調査の</a:t>
            </a:r>
            <a:r>
              <a:rPr lang="ja-JP" altLang="en-US" dirty="0">
                <a:solidFill>
                  <a:srgbClr val="FF0066"/>
                </a:solidFill>
                <a:ea typeface="HG丸ｺﾞｼｯｸM-PRO" pitchFamily="50" charset="-128"/>
              </a:rPr>
              <a:t>方法がさらに見直されること</a:t>
            </a:r>
            <a:r>
              <a:rPr lang="ja-JP" altLang="en-US" dirty="0">
                <a:solidFill>
                  <a:srgbClr val="FF0066"/>
                </a:solidFill>
                <a:ea typeface="HG丸ｺﾞｼｯｸM-PRO" pitchFamily="50" charset="-128"/>
              </a:rPr>
              <a:t>と</a:t>
            </a:r>
            <a:r>
              <a:rPr lang="ja-JP" altLang="en-US" dirty="0">
                <a:solidFill>
                  <a:srgbClr val="FF0066"/>
                </a:solidFill>
                <a:ea typeface="HG丸ｺﾞｼｯｸM-PRO" pitchFamily="50" charset="-128"/>
              </a:rPr>
              <a:t>なりました</a:t>
            </a:r>
            <a:r>
              <a:rPr lang="ja-JP" altLang="en-US" dirty="0">
                <a:ea typeface="HG丸ｺﾞｼｯｸM-PRO" pitchFamily="50" charset="-128"/>
              </a:rPr>
              <a:t>。</a:t>
            </a:r>
            <a:endParaRPr lang="en-US" altLang="ja-JP" dirty="0">
              <a:ea typeface="HG丸ｺﾞｼｯｸM-PRO" pitchFamily="50" charset="-128"/>
            </a:endParaRPr>
          </a:p>
          <a:p>
            <a:pPr marL="180975" indent="-180975">
              <a:defRPr/>
            </a:pPr>
            <a:endParaRPr lang="en-US" altLang="ja-JP" dirty="0">
              <a:ea typeface="HG丸ｺﾞｼｯｸM-PRO" pitchFamily="50" charset="-128"/>
            </a:endParaRPr>
          </a:p>
          <a:p>
            <a:pPr marL="180975" indent="-180975">
              <a:defRPr/>
            </a:pPr>
            <a:r>
              <a:rPr lang="ja-JP" altLang="en-US" dirty="0">
                <a:ea typeface="HG丸ｺﾞｼｯｸM-PRO" pitchFamily="50" charset="-128"/>
              </a:rPr>
              <a:t>○具体的には、認定調査の際に</a:t>
            </a:r>
            <a:r>
              <a:rPr lang="ja-JP" altLang="en-US" dirty="0">
                <a:solidFill>
                  <a:srgbClr val="FF0066"/>
                </a:solidFill>
                <a:ea typeface="HG丸ｺﾞｼｯｸM-PRO" pitchFamily="50" charset="-128"/>
              </a:rPr>
              <a:t>日頃の状態をより重視することや一部の調査項目の判断基準が見直されたことから、今後、これまでよりも詳しく日頃の状況についてお伺いする場合があります</a:t>
            </a:r>
            <a:r>
              <a:rPr lang="ja-JP" altLang="en-US" dirty="0">
                <a:ea typeface="HG丸ｺﾞｼｯｸM-PRO" pitchFamily="50" charset="-128"/>
              </a:rPr>
              <a:t>。</a:t>
            </a:r>
            <a:endParaRPr lang="en-US" altLang="ja-JP" dirty="0">
              <a:ea typeface="HG丸ｺﾞｼｯｸM-PRO" pitchFamily="50" charset="-128"/>
            </a:endParaRPr>
          </a:p>
          <a:p>
            <a:pPr marL="180975" indent="-180975">
              <a:defRPr/>
            </a:pPr>
            <a:endParaRPr lang="en-US" altLang="ja-JP" dirty="0">
              <a:ea typeface="HG丸ｺﾞｼｯｸM-PRO" pitchFamily="50" charset="-128"/>
            </a:endParaRPr>
          </a:p>
          <a:p>
            <a:pPr marL="180975" indent="-180975">
              <a:defRPr/>
            </a:pPr>
            <a:r>
              <a:rPr lang="ja-JP" altLang="en-US" sz="1600" dirty="0">
                <a:solidFill>
                  <a:srgbClr val="FF0066"/>
                </a:solidFill>
                <a:ea typeface="HG丸ｺﾞｼｯｸM-PRO" pitchFamily="50" charset="-128"/>
              </a:rPr>
              <a:t>（注）要介護認定の仕組みそのものが変わるわけではありません。</a:t>
            </a:r>
            <a:endParaRPr lang="en-US" altLang="ja-JP" sz="1600" dirty="0">
              <a:solidFill>
                <a:srgbClr val="FF0066"/>
              </a:solidFill>
              <a:ea typeface="HG丸ｺﾞｼｯｸM-PRO" pitchFamily="50" charset="-128"/>
            </a:endParaRPr>
          </a:p>
          <a:p>
            <a:pPr marL="180975" indent="-180975">
              <a:defRPr/>
            </a:pPr>
            <a:endParaRPr lang="en-US" altLang="ja-JP" dirty="0">
              <a:ea typeface="ＭＳ Ｐゴシック" pitchFamily="50" charset="-128"/>
            </a:endParaRPr>
          </a:p>
          <a:p>
            <a:pPr marL="180975" indent="-180975">
              <a:defRPr/>
            </a:pPr>
            <a:r>
              <a:rPr lang="ja-JP" altLang="en-US" dirty="0">
                <a:latin typeface="HG丸ｺﾞｼｯｸM-PRO" pitchFamily="50" charset="-128"/>
                <a:ea typeface="HG丸ｺﾞｼｯｸM-PRO" pitchFamily="50" charset="-128"/>
              </a:rPr>
              <a:t>○</a:t>
            </a:r>
            <a:r>
              <a:rPr lang="ja-JP" altLang="en-US" dirty="0">
                <a:solidFill>
                  <a:srgbClr val="FF0066"/>
                </a:solidFill>
                <a:ea typeface="HG丸ｺﾞｼｯｸM-PRO" pitchFamily="50" charset="-128"/>
              </a:rPr>
              <a:t>この新たな方法は、１０月１日以降に申請された方から適用</a:t>
            </a:r>
            <a:r>
              <a:rPr lang="ja-JP" altLang="en-US" dirty="0">
                <a:ea typeface="HG丸ｺﾞｼｯｸM-PRO" pitchFamily="50" charset="-128"/>
              </a:rPr>
              <a:t>されます。</a:t>
            </a:r>
            <a:endParaRPr lang="en-US" altLang="ja-JP" dirty="0">
              <a:ea typeface="HG丸ｺﾞｼｯｸM-PRO" pitchFamily="50" charset="-128"/>
            </a:endParaRPr>
          </a:p>
          <a:p>
            <a:pPr marL="180975" indent="-180975">
              <a:defRPr/>
            </a:pPr>
            <a:endParaRPr lang="en-US" altLang="ja-JP" dirty="0">
              <a:ea typeface="HG丸ｺﾞｼｯｸM-PRO" pitchFamily="50" charset="-128"/>
            </a:endParaRPr>
          </a:p>
          <a:p>
            <a:pPr marL="180975" indent="-180975">
              <a:defRPr/>
            </a:pPr>
            <a:r>
              <a:rPr lang="ja-JP" altLang="en-US" dirty="0">
                <a:ea typeface="HG丸ｺﾞｼｯｸM-PRO" pitchFamily="50" charset="-128"/>
              </a:rPr>
              <a:t>○なお、９月中に更新の申請を行った場合は、更新前の要介護度を選択できますが、１０月より、見直しを行った要介護認定の調査方法が実施されることから、</a:t>
            </a:r>
            <a:r>
              <a:rPr lang="ja-JP" altLang="en-US" dirty="0">
                <a:solidFill>
                  <a:srgbClr val="FF0066"/>
                </a:solidFill>
                <a:ea typeface="HG丸ｺﾞｼｯｸM-PRO" pitchFamily="50" charset="-128"/>
              </a:rPr>
              <a:t>１０月以降に要介護認定申請を行った場合は、実際の判定結果をもって要介護度が決定されます</a:t>
            </a:r>
            <a:r>
              <a:rPr lang="ja-JP" altLang="en-US" dirty="0">
                <a:ea typeface="HG丸ｺﾞｼｯｸM-PRO" pitchFamily="50" charset="-128"/>
              </a:rPr>
              <a:t>のでご留意ください。</a:t>
            </a:r>
            <a:endParaRPr lang="en-US" altLang="ja-JP" b="1" u="sng" dirty="0">
              <a:solidFill>
                <a:srgbClr val="FF0066"/>
              </a:solidFill>
              <a:ea typeface="HG丸ｺﾞｼｯｸM-PRO" pitchFamily="50" charset="-128"/>
            </a:endParaRPr>
          </a:p>
          <a:p>
            <a:pPr>
              <a:defRPr/>
            </a:pPr>
            <a:endParaRPr lang="en-US" altLang="ja-JP" sz="1600" dirty="0">
              <a:ea typeface="ＭＳ Ｐゴシック" pitchFamily="50" charset="-128"/>
            </a:endParaRPr>
          </a:p>
          <a:p>
            <a:pPr marL="530225" indent="-165100">
              <a:defRPr/>
            </a:pPr>
            <a:r>
              <a:rPr lang="ja-JP" altLang="en-US" sz="1600" dirty="0">
                <a:ea typeface="HG丸ｺﾞｼｯｸM-PRO" pitchFamily="50" charset="-128"/>
              </a:rPr>
              <a:t>　</a:t>
            </a:r>
            <a:endParaRPr lang="en-US" altLang="ja-JP" sz="1600" dirty="0">
              <a:ea typeface="HG丸ｺﾞｼｯｸM-PRO" pitchFamily="50" charset="-128"/>
            </a:endParaRPr>
          </a:p>
          <a:p>
            <a:pPr>
              <a:defRPr/>
            </a:pPr>
            <a:r>
              <a:rPr lang="ja-JP" altLang="en-US" sz="1600" dirty="0">
                <a:ea typeface="HG丸ｺﾞｼｯｸM-PRO" pitchFamily="50" charset="-128"/>
              </a:rPr>
              <a:t>　</a:t>
            </a:r>
          </a:p>
        </p:txBody>
      </p:sp>
      <p:sp>
        <p:nvSpPr>
          <p:cNvPr id="33" name="角丸四角形 32"/>
          <p:cNvSpPr/>
          <p:nvPr/>
        </p:nvSpPr>
        <p:spPr>
          <a:xfrm>
            <a:off x="-142875" y="1143000"/>
            <a:ext cx="6858000" cy="64293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400" b="1" dirty="0">
                <a:solidFill>
                  <a:schemeClr val="tx1"/>
                </a:solidFill>
                <a:ea typeface="HG丸ｺﾞｼｯｸM-PRO" pitchFamily="50" charset="-128"/>
              </a:rPr>
              <a:t>　</a:t>
            </a:r>
            <a:r>
              <a:rPr lang="ja-JP" altLang="en-US" sz="2400" b="1" dirty="0">
                <a:solidFill>
                  <a:schemeClr val="tx1"/>
                </a:solidFill>
                <a:ea typeface="HG丸ｺﾞｼｯｸM-PRO" pitchFamily="50" charset="-128"/>
              </a:rPr>
              <a:t>平成</a:t>
            </a:r>
            <a:r>
              <a:rPr lang="ja-JP" altLang="en-US" sz="2400" b="1" dirty="0">
                <a:solidFill>
                  <a:schemeClr val="tx1"/>
                </a:solidFill>
                <a:ea typeface="HG丸ｺﾞｼｯｸM-PRO" pitchFamily="50" charset="-128"/>
              </a:rPr>
              <a:t>２１年１０月</a:t>
            </a:r>
            <a:r>
              <a:rPr lang="ja-JP" altLang="en-US" sz="2400" b="1" dirty="0">
                <a:solidFill>
                  <a:schemeClr val="tx1"/>
                </a:solidFill>
                <a:ea typeface="HG丸ｺﾞｼｯｸM-PRO" pitchFamily="50" charset="-128"/>
              </a:rPr>
              <a:t>より</a:t>
            </a:r>
            <a:endParaRPr lang="en-US" altLang="ja-JP" sz="2400" b="1" dirty="0">
              <a:solidFill>
                <a:schemeClr val="tx1"/>
              </a:solidFill>
              <a:ea typeface="HG丸ｺﾞｼｯｸM-PRO" pitchFamily="50" charset="-128"/>
            </a:endParaRPr>
          </a:p>
          <a:p>
            <a:pPr algn="ctr">
              <a:defRPr/>
            </a:pPr>
            <a:r>
              <a:rPr lang="ja-JP" altLang="en-US" sz="2400" b="1" dirty="0">
                <a:solidFill>
                  <a:schemeClr val="tx1"/>
                </a:solidFill>
                <a:ea typeface="HG丸ｺﾞｼｯｸM-PRO" pitchFamily="50" charset="-128"/>
              </a:rPr>
              <a:t>要介護</a:t>
            </a:r>
            <a:r>
              <a:rPr lang="ja-JP" altLang="en-US" sz="2400" b="1" dirty="0">
                <a:solidFill>
                  <a:schemeClr val="tx1"/>
                </a:solidFill>
                <a:ea typeface="HG丸ｺﾞｼｯｸM-PRO" pitchFamily="50" charset="-128"/>
              </a:rPr>
              <a:t>認定の調査</a:t>
            </a:r>
            <a:r>
              <a:rPr lang="ja-JP" altLang="en-US" sz="2400" b="1" dirty="0">
                <a:solidFill>
                  <a:schemeClr val="tx1"/>
                </a:solidFill>
                <a:ea typeface="HG丸ｺﾞｼｯｸM-PRO" pitchFamily="50" charset="-128"/>
              </a:rPr>
              <a:t>方法が一部見直されます</a:t>
            </a:r>
            <a:endParaRPr lang="en-US" altLang="ja-JP" sz="2400" b="1" dirty="0">
              <a:solidFill>
                <a:schemeClr val="tx1"/>
              </a:solidFill>
              <a:ea typeface="HG丸ｺﾞｼｯｸM-PRO" pitchFamily="50" charset="-128"/>
            </a:endParaRPr>
          </a:p>
        </p:txBody>
      </p:sp>
      <p:sp>
        <p:nvSpPr>
          <p:cNvPr id="2052" name="AutoShape 54"/>
          <p:cNvSpPr>
            <a:spLocks noChangeArrowheads="1"/>
          </p:cNvSpPr>
          <p:nvPr/>
        </p:nvSpPr>
        <p:spPr bwMode="auto">
          <a:xfrm>
            <a:off x="71438" y="460375"/>
            <a:ext cx="4286250" cy="396875"/>
          </a:xfrm>
          <a:prstGeom prst="roundRect">
            <a:avLst>
              <a:gd name="adj" fmla="val 16667"/>
            </a:avLst>
          </a:prstGeom>
          <a:noFill/>
          <a:ln w="9525">
            <a:noFill/>
            <a:round/>
            <a:headEnd/>
            <a:tailEnd/>
          </a:ln>
        </p:spPr>
        <p:txBody>
          <a:bodyPr wrap="none" anchor="ctr"/>
          <a:lstStyle/>
          <a:p>
            <a:pPr algn="ctr"/>
            <a:r>
              <a:rPr lang="ja-JP" altLang="en-US" sz="1600" b="1">
                <a:latin typeface="ＭＳ ゴシック" pitchFamily="49" charset="-128"/>
                <a:ea typeface="ＭＳ ゴシック" pitchFamily="49" charset="-128"/>
              </a:rPr>
              <a:t>要介護認定・要支援認定を申請される皆様へ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45"/>
          <p:cNvSpPr>
            <a:spLocks noChangeArrowheads="1"/>
          </p:cNvSpPr>
          <p:nvPr/>
        </p:nvSpPr>
        <p:spPr bwMode="auto">
          <a:xfrm>
            <a:off x="1003300" y="2600325"/>
            <a:ext cx="2593975" cy="508000"/>
          </a:xfrm>
          <a:prstGeom prst="roundRect">
            <a:avLst>
              <a:gd name="adj" fmla="val 9264"/>
            </a:avLst>
          </a:prstGeom>
          <a:noFill/>
          <a:ln w="9525">
            <a:solidFill>
              <a:schemeClr val="tx1"/>
            </a:solidFill>
            <a:round/>
            <a:headEnd/>
            <a:tailEnd/>
          </a:ln>
        </p:spPr>
        <p:txBody>
          <a:bodyPr/>
          <a:lstStyle/>
          <a:p>
            <a:r>
              <a:rPr lang="ja-JP" altLang="en-US" sz="1200">
                <a:ea typeface="HG丸ｺﾞｼｯｸM-PRO" pitchFamily="50" charset="-128"/>
              </a:rPr>
              <a:t>市町村の介護保険担当窓口に要介護認定の申請を行います。</a:t>
            </a:r>
          </a:p>
        </p:txBody>
      </p:sp>
      <p:sp>
        <p:nvSpPr>
          <p:cNvPr id="3075" name="AutoShape 42"/>
          <p:cNvSpPr>
            <a:spLocks noChangeArrowheads="1"/>
          </p:cNvSpPr>
          <p:nvPr/>
        </p:nvSpPr>
        <p:spPr bwMode="auto">
          <a:xfrm>
            <a:off x="428625" y="2286000"/>
            <a:ext cx="2301875" cy="287338"/>
          </a:xfrm>
          <a:prstGeom prst="roundRect">
            <a:avLst>
              <a:gd name="adj" fmla="val 16667"/>
            </a:avLst>
          </a:prstGeom>
          <a:solidFill>
            <a:srgbClr val="CCFFCC">
              <a:alpha val="39999"/>
            </a:srgbClr>
          </a:solidFill>
          <a:ln w="9525">
            <a:solidFill>
              <a:schemeClr val="tx1"/>
            </a:solidFill>
            <a:round/>
            <a:headEnd/>
            <a:tailEnd/>
          </a:ln>
        </p:spPr>
        <p:txBody>
          <a:bodyPr wrap="none" anchor="ctr"/>
          <a:lstStyle/>
          <a:p>
            <a:r>
              <a:rPr lang="en-US" altLang="ja-JP" sz="1400">
                <a:ea typeface="HG丸ｺﾞｼｯｸM-PRO" pitchFamily="50" charset="-128"/>
              </a:rPr>
              <a:t>①</a:t>
            </a:r>
            <a:r>
              <a:rPr lang="ja-JP" altLang="en-US" sz="1400">
                <a:ea typeface="HG丸ｺﾞｼｯｸM-PRO" pitchFamily="50" charset="-128"/>
              </a:rPr>
              <a:t>申請をします</a:t>
            </a:r>
          </a:p>
        </p:txBody>
      </p:sp>
      <p:sp>
        <p:nvSpPr>
          <p:cNvPr id="3076" name="AutoShape 46"/>
          <p:cNvSpPr>
            <a:spLocks noChangeArrowheads="1"/>
          </p:cNvSpPr>
          <p:nvPr/>
        </p:nvSpPr>
        <p:spPr bwMode="auto">
          <a:xfrm>
            <a:off x="1003300" y="3495675"/>
            <a:ext cx="2593975" cy="719138"/>
          </a:xfrm>
          <a:prstGeom prst="roundRect">
            <a:avLst>
              <a:gd name="adj" fmla="val 9264"/>
            </a:avLst>
          </a:prstGeom>
          <a:noFill/>
          <a:ln w="9525">
            <a:solidFill>
              <a:schemeClr val="tx1"/>
            </a:solidFill>
            <a:round/>
            <a:headEnd/>
            <a:tailEnd/>
          </a:ln>
        </p:spPr>
        <p:txBody>
          <a:bodyPr/>
          <a:lstStyle/>
          <a:p>
            <a:r>
              <a:rPr lang="en-US" altLang="ja-JP" sz="1200">
                <a:ea typeface="HG丸ｺﾞｼｯｸM-PRO" pitchFamily="50" charset="-128"/>
              </a:rPr>
              <a:t>○</a:t>
            </a:r>
            <a:r>
              <a:rPr lang="ja-JP" altLang="en-US" sz="1200" b="1">
                <a:solidFill>
                  <a:srgbClr val="FF0000"/>
                </a:solidFill>
                <a:ea typeface="HG丸ｺﾞｼｯｸM-PRO" pitchFamily="50" charset="-128"/>
              </a:rPr>
              <a:t>認定調査</a:t>
            </a:r>
          </a:p>
          <a:p>
            <a:r>
              <a:rPr lang="ja-JP" altLang="en-US" sz="1200">
                <a:ea typeface="HG丸ｺﾞｼｯｸM-PRO" pitchFamily="50" charset="-128"/>
              </a:rPr>
              <a:t>　本人の心身の状態を調べるため、認定調査員が訪問します。</a:t>
            </a:r>
          </a:p>
        </p:txBody>
      </p:sp>
      <p:sp>
        <p:nvSpPr>
          <p:cNvPr id="3077" name="AutoShape 47"/>
          <p:cNvSpPr>
            <a:spLocks noChangeArrowheads="1"/>
          </p:cNvSpPr>
          <p:nvPr/>
        </p:nvSpPr>
        <p:spPr bwMode="auto">
          <a:xfrm>
            <a:off x="428625" y="3143250"/>
            <a:ext cx="2303463" cy="287338"/>
          </a:xfrm>
          <a:prstGeom prst="roundRect">
            <a:avLst>
              <a:gd name="adj" fmla="val 16667"/>
            </a:avLst>
          </a:prstGeom>
          <a:solidFill>
            <a:srgbClr val="CCFFCC">
              <a:alpha val="39999"/>
            </a:srgbClr>
          </a:solidFill>
          <a:ln w="9525">
            <a:solidFill>
              <a:schemeClr val="tx1"/>
            </a:solidFill>
            <a:round/>
            <a:headEnd/>
            <a:tailEnd/>
          </a:ln>
        </p:spPr>
        <p:txBody>
          <a:bodyPr wrap="none" anchor="ctr"/>
          <a:lstStyle/>
          <a:p>
            <a:r>
              <a:rPr lang="en-US" altLang="ja-JP" sz="1400">
                <a:ea typeface="HG丸ｺﾞｼｯｸM-PRO" pitchFamily="50" charset="-128"/>
              </a:rPr>
              <a:t>②</a:t>
            </a:r>
            <a:r>
              <a:rPr lang="ja-JP" altLang="en-US" sz="1400">
                <a:ea typeface="HG丸ｺﾞｼｯｸM-PRO" pitchFamily="50" charset="-128"/>
              </a:rPr>
              <a:t>心身の状態を調査します</a:t>
            </a:r>
          </a:p>
        </p:txBody>
      </p:sp>
      <p:sp>
        <p:nvSpPr>
          <p:cNvPr id="3078" name="AutoShape 48"/>
          <p:cNvSpPr>
            <a:spLocks noChangeArrowheads="1"/>
          </p:cNvSpPr>
          <p:nvPr/>
        </p:nvSpPr>
        <p:spPr bwMode="auto">
          <a:xfrm>
            <a:off x="1004888" y="4279900"/>
            <a:ext cx="2593975" cy="720725"/>
          </a:xfrm>
          <a:prstGeom prst="roundRect">
            <a:avLst>
              <a:gd name="adj" fmla="val 9264"/>
            </a:avLst>
          </a:prstGeom>
          <a:noFill/>
          <a:ln w="9525">
            <a:solidFill>
              <a:schemeClr val="tx1"/>
            </a:solidFill>
            <a:round/>
            <a:headEnd/>
            <a:tailEnd/>
          </a:ln>
        </p:spPr>
        <p:txBody>
          <a:bodyPr/>
          <a:lstStyle/>
          <a:p>
            <a:r>
              <a:rPr lang="en-US" altLang="ja-JP" sz="1200">
                <a:ea typeface="HG丸ｺﾞｼｯｸM-PRO" pitchFamily="50" charset="-128"/>
              </a:rPr>
              <a:t>○</a:t>
            </a:r>
            <a:r>
              <a:rPr lang="ja-JP" altLang="en-US" sz="1200">
                <a:ea typeface="HG丸ｺﾞｼｯｸM-PRO" pitchFamily="50" charset="-128"/>
              </a:rPr>
              <a:t>主治医意見書</a:t>
            </a:r>
          </a:p>
          <a:p>
            <a:r>
              <a:rPr lang="ja-JP" altLang="en-US" sz="1200">
                <a:ea typeface="HG丸ｺﾞｼｯｸM-PRO" pitchFamily="50" charset="-128"/>
              </a:rPr>
              <a:t>　主治医の先生により、意見書が作成されます。</a:t>
            </a:r>
          </a:p>
        </p:txBody>
      </p:sp>
      <p:sp>
        <p:nvSpPr>
          <p:cNvPr id="3079" name="AutoShape 49"/>
          <p:cNvSpPr>
            <a:spLocks noChangeArrowheads="1"/>
          </p:cNvSpPr>
          <p:nvPr/>
        </p:nvSpPr>
        <p:spPr bwMode="auto">
          <a:xfrm>
            <a:off x="1003300" y="5605463"/>
            <a:ext cx="2593975" cy="719137"/>
          </a:xfrm>
          <a:prstGeom prst="roundRect">
            <a:avLst>
              <a:gd name="adj" fmla="val 9264"/>
            </a:avLst>
          </a:prstGeom>
          <a:noFill/>
          <a:ln w="9525">
            <a:solidFill>
              <a:schemeClr val="tx1"/>
            </a:solidFill>
            <a:round/>
            <a:headEnd/>
            <a:tailEnd/>
          </a:ln>
        </p:spPr>
        <p:txBody>
          <a:bodyPr/>
          <a:lstStyle/>
          <a:p>
            <a:r>
              <a:rPr lang="en-US" altLang="ja-JP" sz="1200">
                <a:ea typeface="HG丸ｺﾞｼｯｸM-PRO" pitchFamily="50" charset="-128"/>
              </a:rPr>
              <a:t>○</a:t>
            </a:r>
            <a:r>
              <a:rPr lang="ja-JP" altLang="en-US" sz="1200">
                <a:ea typeface="HG丸ｺﾞｼｯｸM-PRO" pitchFamily="50" charset="-128"/>
              </a:rPr>
              <a:t>１次判定</a:t>
            </a:r>
          </a:p>
          <a:p>
            <a:r>
              <a:rPr lang="ja-JP" altLang="en-US" sz="1200">
                <a:ea typeface="HG丸ｺﾞｼｯｸM-PRO" pitchFamily="50" charset="-128"/>
              </a:rPr>
              <a:t>　認定調査の結果をコンピュータで分析します。</a:t>
            </a:r>
          </a:p>
        </p:txBody>
      </p:sp>
      <p:sp>
        <p:nvSpPr>
          <p:cNvPr id="3080" name="AutoShape 50"/>
          <p:cNvSpPr>
            <a:spLocks noChangeArrowheads="1"/>
          </p:cNvSpPr>
          <p:nvPr/>
        </p:nvSpPr>
        <p:spPr bwMode="auto">
          <a:xfrm>
            <a:off x="428625" y="5035550"/>
            <a:ext cx="2382838" cy="503238"/>
          </a:xfrm>
          <a:prstGeom prst="roundRect">
            <a:avLst>
              <a:gd name="adj" fmla="val 16667"/>
            </a:avLst>
          </a:prstGeom>
          <a:solidFill>
            <a:srgbClr val="CCFFCC">
              <a:alpha val="39999"/>
            </a:srgbClr>
          </a:solidFill>
          <a:ln w="9525">
            <a:solidFill>
              <a:schemeClr val="tx1"/>
            </a:solidFill>
            <a:round/>
            <a:headEnd/>
            <a:tailEnd/>
          </a:ln>
        </p:spPr>
        <p:txBody>
          <a:bodyPr wrap="none" anchor="ctr"/>
          <a:lstStyle/>
          <a:p>
            <a:r>
              <a:rPr lang="en-US" altLang="ja-JP" sz="1400">
                <a:ea typeface="HG丸ｺﾞｼｯｸM-PRO" pitchFamily="50" charset="-128"/>
              </a:rPr>
              <a:t>③</a:t>
            </a:r>
            <a:r>
              <a:rPr lang="ja-JP" altLang="en-US" sz="1400">
                <a:ea typeface="HG丸ｺﾞｼｯｸM-PRO" pitchFamily="50" charset="-128"/>
              </a:rPr>
              <a:t>どのくらい介護の労力が</a:t>
            </a:r>
          </a:p>
          <a:p>
            <a:r>
              <a:rPr lang="ja-JP" altLang="en-US" sz="1400">
                <a:ea typeface="HG丸ｺﾞｼｯｸM-PRO" pitchFamily="50" charset="-128"/>
              </a:rPr>
              <a:t>必要か審査し、認定します</a:t>
            </a:r>
          </a:p>
        </p:txBody>
      </p:sp>
      <p:sp>
        <p:nvSpPr>
          <p:cNvPr id="3081" name="AutoShape 52"/>
          <p:cNvSpPr>
            <a:spLocks noChangeArrowheads="1"/>
          </p:cNvSpPr>
          <p:nvPr/>
        </p:nvSpPr>
        <p:spPr bwMode="auto">
          <a:xfrm>
            <a:off x="1004888" y="6396038"/>
            <a:ext cx="2593975" cy="1384300"/>
          </a:xfrm>
          <a:prstGeom prst="roundRect">
            <a:avLst>
              <a:gd name="adj" fmla="val 9264"/>
            </a:avLst>
          </a:prstGeom>
          <a:noFill/>
          <a:ln w="9525">
            <a:solidFill>
              <a:schemeClr val="tx1"/>
            </a:solidFill>
            <a:round/>
            <a:headEnd/>
            <a:tailEnd/>
          </a:ln>
        </p:spPr>
        <p:txBody>
          <a:bodyPr/>
          <a:lstStyle/>
          <a:p>
            <a:r>
              <a:rPr lang="en-US" altLang="ja-JP" sz="1200">
                <a:ea typeface="HG丸ｺﾞｼｯｸM-PRO" pitchFamily="50" charset="-128"/>
              </a:rPr>
              <a:t>○</a:t>
            </a:r>
            <a:r>
              <a:rPr lang="ja-JP" altLang="en-US" sz="1200">
                <a:ea typeface="HG丸ｺﾞｼｯｸM-PRO" pitchFamily="50" charset="-128"/>
              </a:rPr>
              <a:t>２次判定</a:t>
            </a:r>
          </a:p>
          <a:p>
            <a:r>
              <a:rPr lang="ja-JP" altLang="en-US" sz="1200">
                <a:ea typeface="HG丸ｺﾞｼｯｸM-PRO" pitchFamily="50" charset="-128"/>
              </a:rPr>
              <a:t>　専門家からなる審査会において、次の資料を用いた審査が行われます。</a:t>
            </a:r>
          </a:p>
          <a:p>
            <a:r>
              <a:rPr lang="ja-JP" altLang="en-US" sz="1200">
                <a:ea typeface="HG丸ｺﾞｼｯｸM-PRO" pitchFamily="50" charset="-128"/>
              </a:rPr>
              <a:t>　① </a:t>
            </a:r>
            <a:r>
              <a:rPr lang="en-US" altLang="ja-JP" sz="1200">
                <a:ea typeface="HG丸ｺﾞｼｯｸM-PRO" pitchFamily="50" charset="-128"/>
              </a:rPr>
              <a:t>1</a:t>
            </a:r>
            <a:r>
              <a:rPr lang="ja-JP" altLang="en-US" sz="1200">
                <a:ea typeface="HG丸ｺﾞｼｯｸM-PRO" pitchFamily="50" charset="-128"/>
              </a:rPr>
              <a:t>次判定の結果</a:t>
            </a:r>
          </a:p>
          <a:p>
            <a:r>
              <a:rPr lang="ja-JP" altLang="en-US" sz="1200">
                <a:ea typeface="HG丸ｺﾞｼｯｸM-PRO" pitchFamily="50" charset="-128"/>
              </a:rPr>
              <a:t>　② 認定調査の特記事項</a:t>
            </a:r>
          </a:p>
          <a:p>
            <a:r>
              <a:rPr lang="ja-JP" altLang="en-US" sz="1200">
                <a:ea typeface="HG丸ｺﾞｼｯｸM-PRO" pitchFamily="50" charset="-128"/>
              </a:rPr>
              <a:t>　③ 主治医意見書</a:t>
            </a:r>
          </a:p>
        </p:txBody>
      </p:sp>
      <p:sp>
        <p:nvSpPr>
          <p:cNvPr id="3082" name="AutoShape 53"/>
          <p:cNvSpPr>
            <a:spLocks noChangeArrowheads="1"/>
          </p:cNvSpPr>
          <p:nvPr/>
        </p:nvSpPr>
        <p:spPr bwMode="auto">
          <a:xfrm>
            <a:off x="428625" y="1714500"/>
            <a:ext cx="3240088" cy="358775"/>
          </a:xfrm>
          <a:prstGeom prst="roundRect">
            <a:avLst>
              <a:gd name="adj" fmla="val 16667"/>
            </a:avLst>
          </a:prstGeom>
          <a:solidFill>
            <a:srgbClr val="CCFFCC">
              <a:alpha val="39999"/>
            </a:srgbClr>
          </a:solidFill>
          <a:ln w="9525">
            <a:solidFill>
              <a:schemeClr val="tx1"/>
            </a:solidFill>
            <a:round/>
            <a:headEnd/>
            <a:tailEnd/>
          </a:ln>
        </p:spPr>
        <p:txBody>
          <a:bodyPr wrap="none" anchor="ctr"/>
          <a:lstStyle/>
          <a:p>
            <a:pPr algn="ctr"/>
            <a:r>
              <a:rPr lang="ja-JP" altLang="en-US" sz="1400">
                <a:ea typeface="HG丸ｺﾞｼｯｸM-PRO" pitchFamily="50" charset="-128"/>
              </a:rPr>
              <a:t>要介護認定を受けられる方</a:t>
            </a:r>
          </a:p>
        </p:txBody>
      </p:sp>
      <p:sp>
        <p:nvSpPr>
          <p:cNvPr id="3083" name="AutoShape 56"/>
          <p:cNvSpPr>
            <a:spLocks noChangeArrowheads="1"/>
          </p:cNvSpPr>
          <p:nvPr/>
        </p:nvSpPr>
        <p:spPr bwMode="auto">
          <a:xfrm>
            <a:off x="644525" y="2073275"/>
            <a:ext cx="236538" cy="214313"/>
          </a:xfrm>
          <a:prstGeom prst="downArrow">
            <a:avLst>
              <a:gd name="adj1" fmla="val 50000"/>
              <a:gd name="adj2" fmla="val 42278"/>
            </a:avLst>
          </a:prstGeom>
          <a:noFill/>
          <a:ln w="9525">
            <a:solidFill>
              <a:schemeClr val="tx1"/>
            </a:solidFill>
            <a:miter lim="800000"/>
            <a:headEnd/>
            <a:tailEnd/>
          </a:ln>
        </p:spPr>
        <p:txBody>
          <a:bodyPr vert="eaVert" wrap="none" anchor="ctr"/>
          <a:lstStyle/>
          <a:p>
            <a:endParaRPr lang="ja-JP" altLang="en-US"/>
          </a:p>
        </p:txBody>
      </p:sp>
      <p:sp>
        <p:nvSpPr>
          <p:cNvPr id="3084" name="AutoShape 57"/>
          <p:cNvSpPr>
            <a:spLocks noChangeArrowheads="1"/>
          </p:cNvSpPr>
          <p:nvPr/>
        </p:nvSpPr>
        <p:spPr bwMode="auto">
          <a:xfrm>
            <a:off x="644525" y="2573338"/>
            <a:ext cx="236538" cy="571500"/>
          </a:xfrm>
          <a:prstGeom prst="downArrow">
            <a:avLst>
              <a:gd name="adj1" fmla="val 50000"/>
              <a:gd name="adj2" fmla="val 75917"/>
            </a:avLst>
          </a:prstGeom>
          <a:noFill/>
          <a:ln w="9525">
            <a:solidFill>
              <a:schemeClr val="tx1"/>
            </a:solidFill>
            <a:miter lim="800000"/>
            <a:headEnd/>
            <a:tailEnd/>
          </a:ln>
        </p:spPr>
        <p:txBody>
          <a:bodyPr vert="eaVert" wrap="none" anchor="ctr"/>
          <a:lstStyle/>
          <a:p>
            <a:endParaRPr lang="ja-JP" altLang="en-US"/>
          </a:p>
        </p:txBody>
      </p:sp>
      <p:sp>
        <p:nvSpPr>
          <p:cNvPr id="3085" name="AutoShape 58"/>
          <p:cNvSpPr>
            <a:spLocks noChangeArrowheads="1"/>
          </p:cNvSpPr>
          <p:nvPr/>
        </p:nvSpPr>
        <p:spPr bwMode="auto">
          <a:xfrm>
            <a:off x="644525" y="3430588"/>
            <a:ext cx="236538" cy="1570037"/>
          </a:xfrm>
          <a:prstGeom prst="downArrow">
            <a:avLst>
              <a:gd name="adj1" fmla="val 50000"/>
              <a:gd name="adj2" fmla="val 175342"/>
            </a:avLst>
          </a:prstGeom>
          <a:noFill/>
          <a:ln w="9525">
            <a:solidFill>
              <a:schemeClr val="tx1"/>
            </a:solidFill>
            <a:miter lim="800000"/>
            <a:headEnd/>
            <a:tailEnd/>
          </a:ln>
        </p:spPr>
        <p:txBody>
          <a:bodyPr vert="eaVert" wrap="none" anchor="ctr"/>
          <a:lstStyle/>
          <a:p>
            <a:endParaRPr lang="ja-JP" altLang="en-US"/>
          </a:p>
        </p:txBody>
      </p:sp>
      <p:sp>
        <p:nvSpPr>
          <p:cNvPr id="3086" name="AutoShape 59"/>
          <p:cNvSpPr>
            <a:spLocks noChangeArrowheads="1"/>
          </p:cNvSpPr>
          <p:nvPr/>
        </p:nvSpPr>
        <p:spPr bwMode="auto">
          <a:xfrm>
            <a:off x="428625" y="5572125"/>
            <a:ext cx="236538" cy="2960688"/>
          </a:xfrm>
          <a:prstGeom prst="downArrow">
            <a:avLst>
              <a:gd name="adj1" fmla="val 50000"/>
              <a:gd name="adj2" fmla="val 350179"/>
            </a:avLst>
          </a:prstGeom>
          <a:noFill/>
          <a:ln w="9525">
            <a:solidFill>
              <a:schemeClr val="tx1"/>
            </a:solidFill>
            <a:miter lim="800000"/>
            <a:headEnd/>
            <a:tailEnd/>
          </a:ln>
        </p:spPr>
        <p:txBody>
          <a:bodyPr vert="eaVert" wrap="none" anchor="ctr"/>
          <a:lstStyle/>
          <a:p>
            <a:endParaRPr lang="ja-JP" altLang="en-US"/>
          </a:p>
        </p:txBody>
      </p:sp>
      <p:sp>
        <p:nvSpPr>
          <p:cNvPr id="3087" name="AutoShape 60"/>
          <p:cNvSpPr>
            <a:spLocks noChangeArrowheads="1"/>
          </p:cNvSpPr>
          <p:nvPr/>
        </p:nvSpPr>
        <p:spPr bwMode="auto">
          <a:xfrm>
            <a:off x="428625" y="8572500"/>
            <a:ext cx="2303463" cy="287338"/>
          </a:xfrm>
          <a:prstGeom prst="roundRect">
            <a:avLst>
              <a:gd name="adj" fmla="val 16667"/>
            </a:avLst>
          </a:prstGeom>
          <a:solidFill>
            <a:srgbClr val="CCFFCC">
              <a:alpha val="39999"/>
            </a:srgbClr>
          </a:solidFill>
          <a:ln w="9525">
            <a:solidFill>
              <a:schemeClr val="tx1"/>
            </a:solidFill>
            <a:round/>
            <a:headEnd/>
            <a:tailEnd/>
          </a:ln>
        </p:spPr>
        <p:txBody>
          <a:bodyPr wrap="none" anchor="ctr"/>
          <a:lstStyle/>
          <a:p>
            <a:r>
              <a:rPr lang="en-US" altLang="ja-JP" sz="1400">
                <a:ea typeface="HG丸ｺﾞｼｯｸM-PRO" pitchFamily="50" charset="-128"/>
              </a:rPr>
              <a:t>④</a:t>
            </a:r>
            <a:r>
              <a:rPr lang="ja-JP" altLang="en-US" sz="1400">
                <a:ea typeface="HG丸ｺﾞｼｯｸM-PRO" pitchFamily="50" charset="-128"/>
              </a:rPr>
              <a:t>認定結果通知が届きます</a:t>
            </a:r>
          </a:p>
        </p:txBody>
      </p:sp>
      <p:sp>
        <p:nvSpPr>
          <p:cNvPr id="3088" name="AutoShape 61"/>
          <p:cNvSpPr>
            <a:spLocks noChangeArrowheads="1"/>
          </p:cNvSpPr>
          <p:nvPr/>
        </p:nvSpPr>
        <p:spPr bwMode="auto">
          <a:xfrm>
            <a:off x="1004888" y="7824788"/>
            <a:ext cx="2593975" cy="674687"/>
          </a:xfrm>
          <a:prstGeom prst="roundRect">
            <a:avLst>
              <a:gd name="adj" fmla="val 9264"/>
            </a:avLst>
          </a:prstGeom>
          <a:noFill/>
          <a:ln w="9525">
            <a:solidFill>
              <a:schemeClr val="tx1"/>
            </a:solidFill>
            <a:round/>
            <a:headEnd/>
            <a:tailEnd/>
          </a:ln>
        </p:spPr>
        <p:txBody>
          <a:bodyPr/>
          <a:lstStyle/>
          <a:p>
            <a:r>
              <a:rPr lang="en-US" altLang="ja-JP" sz="1200">
                <a:ea typeface="HG丸ｺﾞｼｯｸM-PRO" pitchFamily="50" charset="-128"/>
              </a:rPr>
              <a:t>○</a:t>
            </a:r>
            <a:r>
              <a:rPr lang="ja-JP" altLang="en-US" sz="1200">
                <a:ea typeface="HG丸ｺﾞｼｯｸM-PRO" pitchFamily="50" charset="-128"/>
              </a:rPr>
              <a:t>認定</a:t>
            </a:r>
          </a:p>
          <a:p>
            <a:r>
              <a:rPr lang="ja-JP" altLang="en-US" sz="1200">
                <a:ea typeface="HG丸ｺﾞｼｯｸM-PRO" pitchFamily="50" charset="-128"/>
              </a:rPr>
              <a:t>　審査会の判定をもとに、市町村が要介護度の認定を行います。</a:t>
            </a:r>
          </a:p>
        </p:txBody>
      </p:sp>
      <p:sp>
        <p:nvSpPr>
          <p:cNvPr id="3090" name="AutoShape 63"/>
          <p:cNvSpPr>
            <a:spLocks noChangeArrowheads="1"/>
          </p:cNvSpPr>
          <p:nvPr/>
        </p:nvSpPr>
        <p:spPr bwMode="auto">
          <a:xfrm>
            <a:off x="4000500" y="1785938"/>
            <a:ext cx="2593975" cy="3714750"/>
          </a:xfrm>
          <a:prstGeom prst="roundRect">
            <a:avLst>
              <a:gd name="adj" fmla="val 5139"/>
            </a:avLst>
          </a:prstGeom>
          <a:solidFill>
            <a:srgbClr val="FFCC99">
              <a:alpha val="39999"/>
            </a:srgbClr>
          </a:solidFill>
          <a:ln w="9525">
            <a:solidFill>
              <a:schemeClr val="tx1"/>
            </a:solidFill>
            <a:round/>
            <a:headEnd/>
            <a:tailEnd/>
          </a:ln>
        </p:spPr>
        <p:txBody>
          <a:bodyPr/>
          <a:lstStyle/>
          <a:p>
            <a:pPr>
              <a:defRPr/>
            </a:pPr>
            <a:r>
              <a:rPr lang="en-US" altLang="ja-JP" sz="1400" dirty="0">
                <a:ea typeface="HG丸ｺﾞｼｯｸM-PRO" pitchFamily="50" charset="-128"/>
              </a:rPr>
              <a:t>○</a:t>
            </a:r>
            <a:r>
              <a:rPr lang="ja-JP" altLang="en-US" sz="1400" dirty="0">
                <a:ea typeface="HG丸ｺﾞｼｯｸM-PRO" pitchFamily="50" charset="-128"/>
              </a:rPr>
              <a:t>　実際の</a:t>
            </a:r>
            <a:r>
              <a:rPr lang="ja-JP" altLang="en-US" sz="1400" dirty="0">
                <a:solidFill>
                  <a:srgbClr val="FF0066"/>
                </a:solidFill>
                <a:ea typeface="HG丸ｺﾞｼｯｸM-PRO" pitchFamily="50" charset="-128"/>
              </a:rPr>
              <a:t>ご本人の状態や介</a:t>
            </a:r>
            <a:endParaRPr lang="en-US" altLang="ja-JP" sz="1400" dirty="0">
              <a:solidFill>
                <a:srgbClr val="FF0066"/>
              </a:solidFill>
              <a:ea typeface="HG丸ｺﾞｼｯｸM-PRO" pitchFamily="50" charset="-128"/>
            </a:endParaRPr>
          </a:p>
          <a:p>
            <a:pPr>
              <a:defRPr/>
            </a:pPr>
            <a:r>
              <a:rPr lang="ja-JP" altLang="en-US" sz="1400" dirty="0">
                <a:solidFill>
                  <a:srgbClr val="FF0066"/>
                </a:solidFill>
                <a:ea typeface="HG丸ｺﾞｼｯｸM-PRO" pitchFamily="50" charset="-128"/>
              </a:rPr>
              <a:t>　助の程度</a:t>
            </a:r>
            <a:r>
              <a:rPr lang="ja-JP" altLang="en-US" sz="1400" dirty="0">
                <a:ea typeface="HG丸ｺﾞｼｯｸM-PRO" pitchFamily="50" charset="-128"/>
              </a:rPr>
              <a:t>を拝見させていた</a:t>
            </a:r>
            <a:endParaRPr lang="en-US" altLang="ja-JP" sz="1400" dirty="0">
              <a:ea typeface="HG丸ｺﾞｼｯｸM-PRO" pitchFamily="50" charset="-128"/>
            </a:endParaRPr>
          </a:p>
          <a:p>
            <a:pPr>
              <a:defRPr/>
            </a:pPr>
            <a:r>
              <a:rPr lang="ja-JP" altLang="en-US" sz="1400" dirty="0">
                <a:ea typeface="HG丸ｺﾞｼｯｸM-PRO" pitchFamily="50" charset="-128"/>
              </a:rPr>
              <a:t>　だきます。また、普段の様</a:t>
            </a:r>
            <a:endParaRPr lang="en-US" altLang="ja-JP" sz="1400" dirty="0">
              <a:ea typeface="HG丸ｺﾞｼｯｸM-PRO" pitchFamily="50" charset="-128"/>
            </a:endParaRPr>
          </a:p>
          <a:p>
            <a:pPr>
              <a:defRPr/>
            </a:pPr>
            <a:r>
              <a:rPr lang="ja-JP" altLang="en-US" sz="1400" dirty="0">
                <a:ea typeface="HG丸ｺﾞｼｯｸM-PRO" pitchFamily="50" charset="-128"/>
              </a:rPr>
              <a:t>　子なども伺います。</a:t>
            </a:r>
            <a:endParaRPr lang="en-US" altLang="ja-JP" sz="1400" dirty="0">
              <a:ea typeface="HG丸ｺﾞｼｯｸM-PRO" pitchFamily="50" charset="-128"/>
            </a:endParaRPr>
          </a:p>
          <a:p>
            <a:pPr>
              <a:defRPr/>
            </a:pPr>
            <a:endParaRPr lang="en-US" altLang="ja-JP" sz="1400" dirty="0">
              <a:ea typeface="HG丸ｺﾞｼｯｸM-PRO" pitchFamily="50" charset="-128"/>
            </a:endParaRPr>
          </a:p>
          <a:p>
            <a:pPr>
              <a:defRPr/>
            </a:pPr>
            <a:endParaRPr lang="en-US" altLang="ja-JP" sz="1400" dirty="0">
              <a:ea typeface="HG丸ｺﾞｼｯｸM-PRO" pitchFamily="50" charset="-128"/>
            </a:endParaRPr>
          </a:p>
          <a:p>
            <a:pPr>
              <a:defRPr/>
            </a:pPr>
            <a:endParaRPr lang="en-US" altLang="ja-JP" sz="1400" dirty="0">
              <a:ea typeface="HG丸ｺﾞｼｯｸM-PRO" pitchFamily="50" charset="-128"/>
            </a:endParaRPr>
          </a:p>
          <a:p>
            <a:pPr>
              <a:defRPr/>
            </a:pPr>
            <a:endParaRPr lang="en-US" altLang="ja-JP" sz="1400" dirty="0">
              <a:ea typeface="HG丸ｺﾞｼｯｸM-PRO" pitchFamily="50" charset="-128"/>
            </a:endParaRPr>
          </a:p>
          <a:p>
            <a:pPr>
              <a:defRPr/>
            </a:pPr>
            <a:endParaRPr lang="en-US" altLang="ja-JP" sz="1400" dirty="0">
              <a:ea typeface="HG丸ｺﾞｼｯｸM-PRO" pitchFamily="50" charset="-128"/>
            </a:endParaRPr>
          </a:p>
          <a:p>
            <a:pPr>
              <a:defRPr/>
            </a:pPr>
            <a:endParaRPr lang="en-US" altLang="ja-JP" sz="1400" dirty="0">
              <a:ea typeface="HG丸ｺﾞｼｯｸM-PRO" pitchFamily="50" charset="-128"/>
            </a:endParaRPr>
          </a:p>
          <a:p>
            <a:pPr>
              <a:defRPr/>
            </a:pPr>
            <a:endParaRPr lang="en-US" altLang="ja-JP" sz="1400" dirty="0">
              <a:ea typeface="HG丸ｺﾞｼｯｸM-PRO" pitchFamily="50" charset="-128"/>
            </a:endParaRPr>
          </a:p>
          <a:p>
            <a:pPr>
              <a:defRPr/>
            </a:pPr>
            <a:endParaRPr lang="en-US" altLang="ja-JP" sz="1400" dirty="0">
              <a:ea typeface="HG丸ｺﾞｼｯｸM-PRO" pitchFamily="50" charset="-128"/>
            </a:endParaRPr>
          </a:p>
          <a:p>
            <a:pPr marL="180975" indent="-180975">
              <a:defRPr/>
            </a:pPr>
            <a:r>
              <a:rPr lang="ja-JP" altLang="en-US" sz="1400" dirty="0">
                <a:ea typeface="HG丸ｺﾞｼｯｸM-PRO" pitchFamily="50" charset="-128"/>
              </a:rPr>
              <a:t>○　ご本人やご家族が</a:t>
            </a:r>
            <a:r>
              <a:rPr lang="ja-JP" altLang="en-US" sz="1400" dirty="0">
                <a:solidFill>
                  <a:srgbClr val="FF0066"/>
                </a:solidFill>
                <a:ea typeface="HG丸ｺﾞｼｯｸM-PRO" pitchFamily="50" charset="-128"/>
              </a:rPr>
              <a:t>普段困っていることや不便に思っていること</a:t>
            </a:r>
            <a:r>
              <a:rPr lang="ja-JP" altLang="en-US" sz="1400" dirty="0">
                <a:ea typeface="HG丸ｺﾞｼｯｸM-PRO" pitchFamily="50" charset="-128"/>
              </a:rPr>
              <a:t>は、</a:t>
            </a:r>
            <a:r>
              <a:rPr lang="ja-JP" altLang="en-US" sz="1400" dirty="0">
                <a:solidFill>
                  <a:srgbClr val="FF0066"/>
                </a:solidFill>
                <a:ea typeface="HG丸ｺﾞｼｯｸM-PRO" pitchFamily="50" charset="-128"/>
              </a:rPr>
              <a:t>具体的に遠慮なくお伝えください</a:t>
            </a:r>
            <a:r>
              <a:rPr lang="ja-JP" altLang="en-US" sz="1400" dirty="0">
                <a:ea typeface="HG丸ｺﾞｼｯｸM-PRO" pitchFamily="50" charset="-128"/>
              </a:rPr>
              <a:t>。</a:t>
            </a:r>
          </a:p>
          <a:p>
            <a:pPr>
              <a:defRPr/>
            </a:pPr>
            <a:endParaRPr lang="en-US" altLang="ja-JP" sz="1400" dirty="0">
              <a:ea typeface="HG丸ｺﾞｼｯｸM-PRO" pitchFamily="50" charset="-128"/>
            </a:endParaRPr>
          </a:p>
        </p:txBody>
      </p:sp>
      <p:sp>
        <p:nvSpPr>
          <p:cNvPr id="2" name="AutoShape 65"/>
          <p:cNvSpPr>
            <a:spLocks noChangeArrowheads="1"/>
          </p:cNvSpPr>
          <p:nvPr/>
        </p:nvSpPr>
        <p:spPr bwMode="auto">
          <a:xfrm>
            <a:off x="4000500" y="5611813"/>
            <a:ext cx="2593975" cy="1365250"/>
          </a:xfrm>
          <a:prstGeom prst="roundRect">
            <a:avLst>
              <a:gd name="adj" fmla="val 6250"/>
            </a:avLst>
          </a:prstGeom>
          <a:solidFill>
            <a:srgbClr val="FFCC99">
              <a:alpha val="39999"/>
            </a:srgbClr>
          </a:solidFill>
          <a:ln w="9525">
            <a:solidFill>
              <a:schemeClr val="tx1"/>
            </a:solidFill>
            <a:round/>
            <a:headEnd/>
            <a:tailEnd/>
          </a:ln>
        </p:spPr>
        <p:txBody>
          <a:bodyPr/>
          <a:lstStyle/>
          <a:p>
            <a:r>
              <a:rPr lang="en-US" altLang="ja-JP" sz="1400">
                <a:ea typeface="HG丸ｺﾞｼｯｸM-PRO" pitchFamily="50" charset="-128"/>
              </a:rPr>
              <a:t>○</a:t>
            </a:r>
            <a:r>
              <a:rPr lang="ja-JP" altLang="en-US" sz="1400">
                <a:ea typeface="HG丸ｺﾞｼｯｸM-PRO" pitchFamily="50" charset="-128"/>
              </a:rPr>
              <a:t>　平成２１年</a:t>
            </a:r>
            <a:r>
              <a:rPr lang="ja-JP" altLang="en-US" sz="1400">
                <a:solidFill>
                  <a:srgbClr val="FF0066"/>
                </a:solidFill>
                <a:ea typeface="HG丸ｺﾞｼｯｸM-PRO" pitchFamily="50" charset="-128"/>
              </a:rPr>
              <a:t>４月から</a:t>
            </a:r>
            <a:r>
              <a:rPr lang="ja-JP" altLang="en-US" sz="1400">
                <a:ea typeface="HG丸ｺﾞｼｯｸM-PRO" pitchFamily="50" charset="-128"/>
              </a:rPr>
              <a:t>、最</a:t>
            </a:r>
            <a:endParaRPr lang="en-US" altLang="ja-JP" sz="1400">
              <a:ea typeface="HG丸ｺﾞｼｯｸM-PRO" pitchFamily="50" charset="-128"/>
            </a:endParaRPr>
          </a:p>
          <a:p>
            <a:r>
              <a:rPr lang="ja-JP" altLang="en-US" sz="1400">
                <a:ea typeface="HG丸ｺﾞｼｯｸM-PRO" pitchFamily="50" charset="-128"/>
              </a:rPr>
              <a:t>　近の介護サービスの開発・</a:t>
            </a:r>
            <a:endParaRPr lang="en-US" altLang="ja-JP" sz="1400">
              <a:ea typeface="HG丸ｺﾞｼｯｸM-PRO" pitchFamily="50" charset="-128"/>
            </a:endParaRPr>
          </a:p>
          <a:p>
            <a:r>
              <a:rPr lang="ja-JP" altLang="en-US" sz="1400">
                <a:ea typeface="HG丸ｺﾞｼｯｸM-PRO" pitchFamily="50" charset="-128"/>
              </a:rPr>
              <a:t>　進歩にあわせ、より適切に</a:t>
            </a:r>
            <a:endParaRPr lang="en-US" altLang="ja-JP" sz="1400">
              <a:ea typeface="HG丸ｺﾞｼｯｸM-PRO" pitchFamily="50" charset="-128"/>
            </a:endParaRPr>
          </a:p>
          <a:p>
            <a:r>
              <a:rPr lang="ja-JP" altLang="en-US" sz="1400">
                <a:ea typeface="HG丸ｺﾞｼｯｸM-PRO" pitchFamily="50" charset="-128"/>
              </a:rPr>
              <a:t>　介護の手間のかかり方を判</a:t>
            </a:r>
            <a:endParaRPr lang="en-US" altLang="ja-JP" sz="1400">
              <a:ea typeface="HG丸ｺﾞｼｯｸM-PRO" pitchFamily="50" charset="-128"/>
            </a:endParaRPr>
          </a:p>
          <a:p>
            <a:r>
              <a:rPr lang="ja-JP" altLang="en-US" sz="1400">
                <a:ea typeface="HG丸ｺﾞｼｯｸM-PRO" pitchFamily="50" charset="-128"/>
              </a:rPr>
              <a:t>　定するために、</a:t>
            </a:r>
            <a:r>
              <a:rPr lang="ja-JP" altLang="en-US" sz="1400">
                <a:solidFill>
                  <a:srgbClr val="FF0066"/>
                </a:solidFill>
                <a:ea typeface="HG丸ｺﾞｼｯｸM-PRO" pitchFamily="50" charset="-128"/>
              </a:rPr>
              <a:t>使用する</a:t>
            </a:r>
            <a:endParaRPr lang="en-US" altLang="ja-JP" sz="1400">
              <a:solidFill>
                <a:srgbClr val="FF0066"/>
              </a:solidFill>
              <a:ea typeface="HG丸ｺﾞｼｯｸM-PRO" pitchFamily="50" charset="-128"/>
            </a:endParaRPr>
          </a:p>
          <a:p>
            <a:r>
              <a:rPr lang="ja-JP" altLang="en-US" sz="1400">
                <a:solidFill>
                  <a:srgbClr val="FF0066"/>
                </a:solidFill>
                <a:ea typeface="HG丸ｺﾞｼｯｸM-PRO" pitchFamily="50" charset="-128"/>
              </a:rPr>
              <a:t>　データを更新</a:t>
            </a:r>
            <a:r>
              <a:rPr lang="ja-JP" altLang="en-US" sz="1400">
                <a:ea typeface="HG丸ｺﾞｼｯｸM-PRO" pitchFamily="50" charset="-128"/>
              </a:rPr>
              <a:t>しています。</a:t>
            </a:r>
          </a:p>
        </p:txBody>
      </p:sp>
      <p:sp>
        <p:nvSpPr>
          <p:cNvPr id="3091" name="Rectangle 67"/>
          <p:cNvSpPr>
            <a:spLocks noChangeArrowheads="1"/>
          </p:cNvSpPr>
          <p:nvPr/>
        </p:nvSpPr>
        <p:spPr bwMode="auto">
          <a:xfrm>
            <a:off x="214313" y="1643063"/>
            <a:ext cx="3529012" cy="7358062"/>
          </a:xfrm>
          <a:prstGeom prst="rect">
            <a:avLst/>
          </a:prstGeom>
          <a:noFill/>
          <a:ln w="12700">
            <a:solidFill>
              <a:schemeClr val="tx1"/>
            </a:solidFill>
            <a:prstDash val="dash"/>
            <a:miter lim="800000"/>
            <a:headEnd/>
            <a:tailEnd/>
          </a:ln>
        </p:spPr>
        <p:txBody>
          <a:bodyPr wrap="none" anchor="ctr"/>
          <a:lstStyle/>
          <a:p>
            <a:endParaRPr lang="ja-JP" altLang="en-US"/>
          </a:p>
        </p:txBody>
      </p:sp>
      <p:sp>
        <p:nvSpPr>
          <p:cNvPr id="3092" name="AutoShape 64"/>
          <p:cNvSpPr>
            <a:spLocks noChangeArrowheads="1"/>
          </p:cNvSpPr>
          <p:nvPr/>
        </p:nvSpPr>
        <p:spPr bwMode="auto">
          <a:xfrm flipV="1">
            <a:off x="3786188" y="4071938"/>
            <a:ext cx="288925" cy="285750"/>
          </a:xfrm>
          <a:prstGeom prst="rightArrow">
            <a:avLst>
              <a:gd name="adj1" fmla="val 50000"/>
              <a:gd name="adj2" fmla="val 46544"/>
            </a:avLst>
          </a:prstGeom>
          <a:solidFill>
            <a:schemeClr val="bg1"/>
          </a:solidFill>
          <a:ln w="9525">
            <a:solidFill>
              <a:schemeClr val="tx1"/>
            </a:solidFill>
            <a:miter lim="800000"/>
            <a:headEnd/>
            <a:tailEnd/>
          </a:ln>
        </p:spPr>
        <p:txBody>
          <a:bodyPr wrap="none" anchor="ctr"/>
          <a:lstStyle/>
          <a:p>
            <a:endParaRPr lang="ja-JP" altLang="en-US"/>
          </a:p>
        </p:txBody>
      </p:sp>
      <p:sp>
        <p:nvSpPr>
          <p:cNvPr id="3093" name="AutoShape 66"/>
          <p:cNvSpPr>
            <a:spLocks noChangeArrowheads="1"/>
          </p:cNvSpPr>
          <p:nvPr/>
        </p:nvSpPr>
        <p:spPr bwMode="auto">
          <a:xfrm>
            <a:off x="3571875" y="5857875"/>
            <a:ext cx="431800" cy="215900"/>
          </a:xfrm>
          <a:prstGeom prst="rightArrow">
            <a:avLst>
              <a:gd name="adj1" fmla="val 50000"/>
              <a:gd name="adj2" fmla="val 50000"/>
            </a:avLst>
          </a:prstGeom>
          <a:solidFill>
            <a:schemeClr val="bg1"/>
          </a:solidFill>
          <a:ln w="9525">
            <a:solidFill>
              <a:schemeClr val="tx1"/>
            </a:solidFill>
            <a:miter lim="800000"/>
            <a:headEnd/>
            <a:tailEnd/>
          </a:ln>
        </p:spPr>
        <p:txBody>
          <a:bodyPr wrap="none" anchor="ctr"/>
          <a:lstStyle/>
          <a:p>
            <a:endParaRPr lang="ja-JP" altLang="en-US"/>
          </a:p>
        </p:txBody>
      </p:sp>
      <p:sp>
        <p:nvSpPr>
          <p:cNvPr id="3094" name="AutoShape 70"/>
          <p:cNvSpPr>
            <a:spLocks/>
          </p:cNvSpPr>
          <p:nvPr/>
        </p:nvSpPr>
        <p:spPr bwMode="auto">
          <a:xfrm>
            <a:off x="3643313" y="3489325"/>
            <a:ext cx="117475" cy="1368425"/>
          </a:xfrm>
          <a:prstGeom prst="rightBrace">
            <a:avLst>
              <a:gd name="adj1" fmla="val 159684"/>
              <a:gd name="adj2" fmla="val 50000"/>
            </a:avLst>
          </a:prstGeom>
          <a:noFill/>
          <a:ln w="9525">
            <a:solidFill>
              <a:schemeClr val="tx1"/>
            </a:solidFill>
            <a:round/>
            <a:headEnd/>
            <a:tailEnd/>
          </a:ln>
        </p:spPr>
        <p:txBody>
          <a:bodyPr wrap="none" anchor="ctr"/>
          <a:lstStyle/>
          <a:p>
            <a:endParaRPr lang="ja-JP" altLang="en-US"/>
          </a:p>
        </p:txBody>
      </p:sp>
      <p:sp>
        <p:nvSpPr>
          <p:cNvPr id="3095" name="AutoShape 71"/>
          <p:cNvSpPr>
            <a:spLocks noChangeArrowheads="1"/>
          </p:cNvSpPr>
          <p:nvPr/>
        </p:nvSpPr>
        <p:spPr bwMode="auto">
          <a:xfrm>
            <a:off x="4000500" y="7065963"/>
            <a:ext cx="2593975" cy="1006475"/>
          </a:xfrm>
          <a:prstGeom prst="roundRect">
            <a:avLst>
              <a:gd name="adj" fmla="val 9264"/>
            </a:avLst>
          </a:prstGeom>
          <a:solidFill>
            <a:srgbClr val="FFCC99">
              <a:alpha val="39999"/>
            </a:srgbClr>
          </a:solidFill>
          <a:ln w="9525">
            <a:solidFill>
              <a:schemeClr val="tx1"/>
            </a:solidFill>
            <a:round/>
            <a:headEnd/>
            <a:tailEnd/>
          </a:ln>
        </p:spPr>
        <p:txBody>
          <a:bodyPr/>
          <a:lstStyle/>
          <a:p>
            <a:r>
              <a:rPr lang="en-US" altLang="ja-JP" sz="1400">
                <a:ea typeface="HG丸ｺﾞｼｯｸM-PRO" pitchFamily="50" charset="-128"/>
              </a:rPr>
              <a:t>○</a:t>
            </a:r>
            <a:r>
              <a:rPr lang="ja-JP" altLang="en-US" sz="1400">
                <a:ea typeface="HG丸ｺﾞｼｯｸM-PRO" pitchFamily="50" charset="-128"/>
              </a:rPr>
              <a:t>　「認定調査」などでお伺</a:t>
            </a:r>
            <a:endParaRPr lang="en-US" altLang="ja-JP" sz="1400">
              <a:ea typeface="HG丸ｺﾞｼｯｸM-PRO" pitchFamily="50" charset="-128"/>
            </a:endParaRPr>
          </a:p>
          <a:p>
            <a:r>
              <a:rPr lang="ja-JP" altLang="en-US" sz="1400">
                <a:ea typeface="HG丸ｺﾞｼｯｸM-PRO" pitchFamily="50" charset="-128"/>
              </a:rPr>
              <a:t>　いした、</a:t>
            </a:r>
            <a:r>
              <a:rPr lang="ja-JP" altLang="en-US" sz="1400">
                <a:solidFill>
                  <a:srgbClr val="FF0066"/>
                </a:solidFill>
                <a:ea typeface="HG丸ｺﾞｼｯｸM-PRO" pitchFamily="50" charset="-128"/>
              </a:rPr>
              <a:t>より具体的な内容</a:t>
            </a:r>
            <a:endParaRPr lang="en-US" altLang="ja-JP" sz="1400">
              <a:solidFill>
                <a:srgbClr val="FF0066"/>
              </a:solidFill>
              <a:ea typeface="HG丸ｺﾞｼｯｸM-PRO" pitchFamily="50" charset="-128"/>
            </a:endParaRPr>
          </a:p>
          <a:p>
            <a:r>
              <a:rPr lang="ja-JP" altLang="en-US" sz="1400">
                <a:solidFill>
                  <a:srgbClr val="FF0066"/>
                </a:solidFill>
                <a:ea typeface="HG丸ｺﾞｼｯｸM-PRO" pitchFamily="50" charset="-128"/>
              </a:rPr>
              <a:t>　</a:t>
            </a:r>
            <a:r>
              <a:rPr lang="ja-JP" altLang="en-US" sz="1400">
                <a:ea typeface="HG丸ｺﾞｼｯｸM-PRO" pitchFamily="50" charset="-128"/>
              </a:rPr>
              <a:t>をもとに、審査会で総合的</a:t>
            </a:r>
            <a:endParaRPr lang="en-US" altLang="ja-JP" sz="1400">
              <a:ea typeface="HG丸ｺﾞｼｯｸM-PRO" pitchFamily="50" charset="-128"/>
            </a:endParaRPr>
          </a:p>
          <a:p>
            <a:r>
              <a:rPr lang="ja-JP" altLang="en-US" sz="1400">
                <a:ea typeface="HG丸ｺﾞｼｯｸM-PRO" pitchFamily="50" charset="-128"/>
              </a:rPr>
              <a:t>　に判断されます。</a:t>
            </a:r>
          </a:p>
        </p:txBody>
      </p:sp>
      <p:sp>
        <p:nvSpPr>
          <p:cNvPr id="3096" name="AutoShape 72"/>
          <p:cNvSpPr>
            <a:spLocks noChangeArrowheads="1"/>
          </p:cNvSpPr>
          <p:nvPr/>
        </p:nvSpPr>
        <p:spPr bwMode="auto">
          <a:xfrm>
            <a:off x="3571875" y="7215188"/>
            <a:ext cx="431800" cy="215900"/>
          </a:xfrm>
          <a:prstGeom prst="rightArrow">
            <a:avLst>
              <a:gd name="adj1" fmla="val 50000"/>
              <a:gd name="adj2" fmla="val 50000"/>
            </a:avLst>
          </a:prstGeom>
          <a:solidFill>
            <a:schemeClr val="bg1"/>
          </a:solidFill>
          <a:ln w="9525">
            <a:solidFill>
              <a:schemeClr val="tx1"/>
            </a:solidFill>
            <a:miter lim="800000"/>
            <a:headEnd/>
            <a:tailEnd/>
          </a:ln>
        </p:spPr>
        <p:txBody>
          <a:bodyPr wrap="none" anchor="ctr"/>
          <a:lstStyle/>
          <a:p>
            <a:endParaRPr lang="ja-JP" altLang="en-US"/>
          </a:p>
        </p:txBody>
      </p:sp>
      <p:sp>
        <p:nvSpPr>
          <p:cNvPr id="32" name="角丸四角形 31"/>
          <p:cNvSpPr/>
          <p:nvPr/>
        </p:nvSpPr>
        <p:spPr>
          <a:xfrm>
            <a:off x="0" y="0"/>
            <a:ext cx="6858000" cy="5000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b="1" dirty="0">
                <a:solidFill>
                  <a:schemeClr val="tx1"/>
                </a:solidFill>
                <a:ea typeface="HG丸ｺﾞｼｯｸM-PRO" pitchFamily="50" charset="-128"/>
              </a:rPr>
              <a:t>要介護認定方法の流れと１０月からの変更部分について</a:t>
            </a:r>
            <a:endParaRPr lang="en-US" altLang="ja-JP" b="1" dirty="0">
              <a:solidFill>
                <a:schemeClr val="tx1"/>
              </a:solidFill>
              <a:ea typeface="HG丸ｺﾞｼｯｸM-PRO" pitchFamily="50" charset="-128"/>
            </a:endParaRPr>
          </a:p>
        </p:txBody>
      </p:sp>
      <p:sp>
        <p:nvSpPr>
          <p:cNvPr id="27" name="角丸四角形 26"/>
          <p:cNvSpPr/>
          <p:nvPr/>
        </p:nvSpPr>
        <p:spPr>
          <a:xfrm>
            <a:off x="142875" y="571500"/>
            <a:ext cx="6572250" cy="85725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200" dirty="0">
                <a:solidFill>
                  <a:schemeClr val="tx1"/>
                </a:solidFill>
                <a:ea typeface="HG丸ｺﾞｼｯｸM-PRO" pitchFamily="50" charset="-128"/>
              </a:rPr>
              <a:t>この</a:t>
            </a:r>
            <a:r>
              <a:rPr lang="ja-JP" altLang="en-US" sz="1200" dirty="0">
                <a:solidFill>
                  <a:srgbClr val="FF0000"/>
                </a:solidFill>
                <a:ea typeface="HG丸ｺﾞｼｯｸM-PRO" pitchFamily="50" charset="-128"/>
              </a:rPr>
              <a:t>４月から、介護保険の要介護認定の方法が変わりました</a:t>
            </a:r>
            <a:r>
              <a:rPr lang="ja-JP" altLang="en-US" sz="1200" dirty="0">
                <a:solidFill>
                  <a:schemeClr val="tx1"/>
                </a:solidFill>
                <a:ea typeface="HG丸ｺﾞｼｯｸM-PRO" pitchFamily="50" charset="-128"/>
              </a:rPr>
              <a:t>が、</a:t>
            </a:r>
            <a:r>
              <a:rPr lang="ja-JP" altLang="en-US" sz="1200" dirty="0">
                <a:solidFill>
                  <a:srgbClr val="FF0000"/>
                </a:solidFill>
                <a:ea typeface="HG丸ｺﾞｼｯｸM-PRO" pitchFamily="50" charset="-128"/>
              </a:rPr>
              <a:t>認定調査員がご本人を訪問して行う調査</a:t>
            </a:r>
            <a:r>
              <a:rPr lang="ja-JP" altLang="en-US" sz="1200" dirty="0">
                <a:solidFill>
                  <a:schemeClr val="tx1"/>
                </a:solidFill>
                <a:ea typeface="HG丸ｺﾞｼｯｸM-PRO" pitchFamily="50" charset="-128"/>
              </a:rPr>
              <a:t>に</a:t>
            </a:r>
            <a:r>
              <a:rPr lang="ja-JP" altLang="en-US" sz="1200" dirty="0">
                <a:solidFill>
                  <a:schemeClr val="tx1"/>
                </a:solidFill>
                <a:ea typeface="HG丸ｺﾞｼｯｸM-PRO" pitchFamily="50" charset="-128"/>
              </a:rPr>
              <a:t>ついては</a:t>
            </a:r>
            <a:r>
              <a:rPr lang="ja-JP" altLang="en-US" sz="1200" dirty="0">
                <a:solidFill>
                  <a:schemeClr val="tx1"/>
                </a:solidFill>
                <a:ea typeface="HG丸ｺﾞｼｯｸM-PRO" pitchFamily="50" charset="-128"/>
              </a:rPr>
              <a:t>、１０月からは、</a:t>
            </a:r>
            <a:r>
              <a:rPr lang="ja-JP" altLang="en-US" sz="1200" dirty="0">
                <a:solidFill>
                  <a:srgbClr val="FF0000"/>
                </a:solidFill>
                <a:ea typeface="HG丸ｺﾞｼｯｸM-PRO" pitchFamily="50" charset="-128"/>
              </a:rPr>
              <a:t>さらに一部変更されることになります</a:t>
            </a:r>
            <a:r>
              <a:rPr lang="ja-JP" altLang="en-US" sz="1200" dirty="0">
                <a:solidFill>
                  <a:schemeClr val="tx1"/>
                </a:solidFill>
                <a:ea typeface="HG丸ｺﾞｼｯｸM-PRO" pitchFamily="50" charset="-128"/>
              </a:rPr>
              <a:t>。</a:t>
            </a:r>
            <a:endParaRPr lang="en-US" altLang="ja-JP" sz="1200" dirty="0">
              <a:solidFill>
                <a:schemeClr val="tx1"/>
              </a:solidFill>
              <a:ea typeface="HG丸ｺﾞｼｯｸM-PRO" pitchFamily="50" charset="-128"/>
            </a:endParaRPr>
          </a:p>
          <a:p>
            <a:pPr>
              <a:defRPr/>
            </a:pPr>
            <a:r>
              <a:rPr lang="ja-JP" altLang="en-US" sz="1200" dirty="0">
                <a:solidFill>
                  <a:schemeClr val="tx1"/>
                </a:solidFill>
                <a:ea typeface="HG丸ｺﾞｼｯｸM-PRO" pitchFamily="50" charset="-128"/>
              </a:rPr>
              <a:t>調査の際には、</a:t>
            </a:r>
            <a:r>
              <a:rPr lang="ja-JP" altLang="en-US" sz="1200" dirty="0">
                <a:solidFill>
                  <a:srgbClr val="FF0000"/>
                </a:solidFill>
                <a:ea typeface="HG丸ｺﾞｼｯｸM-PRO" pitchFamily="50" charset="-128"/>
              </a:rPr>
              <a:t>ご本人の普段の様子を認定調査員に詳しくお伝えください。</a:t>
            </a:r>
            <a:endParaRPr lang="en-US" altLang="ja-JP" sz="1200" dirty="0">
              <a:solidFill>
                <a:schemeClr val="tx1"/>
              </a:solidFill>
              <a:ea typeface="HG丸ｺﾞｼｯｸM-PRO" pitchFamily="50" charset="-128"/>
            </a:endParaRPr>
          </a:p>
          <a:p>
            <a:pPr>
              <a:defRPr/>
            </a:pPr>
            <a:endParaRPr lang="en-US" altLang="ja-JP" sz="1200" dirty="0">
              <a:solidFill>
                <a:schemeClr val="tx1"/>
              </a:solidFill>
              <a:ea typeface="HG丸ｺﾞｼｯｸM-PRO" pitchFamily="50" charset="-128"/>
            </a:endParaRPr>
          </a:p>
        </p:txBody>
      </p:sp>
      <p:sp>
        <p:nvSpPr>
          <p:cNvPr id="3099" name="AutoShape 54"/>
          <p:cNvSpPr>
            <a:spLocks noChangeArrowheads="1"/>
          </p:cNvSpPr>
          <p:nvPr/>
        </p:nvSpPr>
        <p:spPr bwMode="auto">
          <a:xfrm>
            <a:off x="3857625" y="1428750"/>
            <a:ext cx="2663825" cy="396875"/>
          </a:xfrm>
          <a:prstGeom prst="roundRect">
            <a:avLst>
              <a:gd name="adj" fmla="val 16667"/>
            </a:avLst>
          </a:prstGeom>
          <a:noFill/>
          <a:ln w="9525">
            <a:noFill/>
            <a:round/>
            <a:headEnd/>
            <a:tailEnd/>
          </a:ln>
        </p:spPr>
        <p:txBody>
          <a:bodyPr wrap="none" anchor="ctr"/>
          <a:lstStyle/>
          <a:p>
            <a:pPr algn="ctr"/>
            <a:r>
              <a:rPr lang="ja-JP" altLang="en-US" sz="1400" b="1">
                <a:ea typeface="HG丸ｺﾞｼｯｸM-PRO" pitchFamily="50" charset="-128"/>
              </a:rPr>
              <a:t>ご留意いただきたい点など</a:t>
            </a:r>
          </a:p>
        </p:txBody>
      </p:sp>
      <p:sp>
        <p:nvSpPr>
          <p:cNvPr id="3100" name="AutoShape 71"/>
          <p:cNvSpPr>
            <a:spLocks noChangeArrowheads="1"/>
          </p:cNvSpPr>
          <p:nvPr/>
        </p:nvSpPr>
        <p:spPr bwMode="auto">
          <a:xfrm>
            <a:off x="4071938" y="2857500"/>
            <a:ext cx="2500312" cy="1357313"/>
          </a:xfrm>
          <a:prstGeom prst="roundRect">
            <a:avLst>
              <a:gd name="adj" fmla="val 9264"/>
            </a:avLst>
          </a:prstGeom>
          <a:solidFill>
            <a:srgbClr val="FFFF99">
              <a:alpha val="39607"/>
            </a:srgbClr>
          </a:solidFill>
          <a:ln w="19050">
            <a:solidFill>
              <a:srgbClr val="FF0000"/>
            </a:solidFill>
            <a:round/>
            <a:headEnd/>
            <a:tailEnd/>
          </a:ln>
        </p:spPr>
        <p:txBody>
          <a:bodyPr lIns="0" tIns="0" rIns="0" bIns="0"/>
          <a:lstStyle/>
          <a:p>
            <a:pPr marL="180975" indent="-180975"/>
            <a:r>
              <a:rPr lang="ja-JP" altLang="en-US" sz="1400">
                <a:ea typeface="HG丸ｺﾞｼｯｸM-PRO" pitchFamily="50" charset="-128"/>
              </a:rPr>
              <a:t>○　９月までに申請いただいた場合の調査に比べ、</a:t>
            </a:r>
            <a:r>
              <a:rPr lang="ja-JP" altLang="en-US" sz="1400">
                <a:solidFill>
                  <a:srgbClr val="FF0066"/>
                </a:solidFill>
                <a:ea typeface="HG丸ｺﾞｼｯｸM-PRO" pitchFamily="50" charset="-128"/>
              </a:rPr>
              <a:t>１０月以降に申請いただいた場合</a:t>
            </a:r>
            <a:r>
              <a:rPr lang="ja-JP" altLang="en-US" sz="1400">
                <a:ea typeface="HG丸ｺﾞｼｯｸM-PRO" pitchFamily="50" charset="-128"/>
              </a:rPr>
              <a:t>、</a:t>
            </a:r>
            <a:r>
              <a:rPr lang="ja-JP" altLang="en-US" sz="1400">
                <a:solidFill>
                  <a:srgbClr val="FF0066"/>
                </a:solidFill>
                <a:ea typeface="HG丸ｺﾞｼｯｸM-PRO" pitchFamily="50" charset="-128"/>
              </a:rPr>
              <a:t>日頃の状態に関する情報などについて、より詳しく伺うことがあります</a:t>
            </a:r>
            <a:r>
              <a:rPr lang="ja-JP" altLang="en-US" sz="1400">
                <a:ea typeface="HG丸ｺﾞｼｯｸM-PRO" pitchFamily="50" charset="-128"/>
              </a:rPr>
              <a:t>。</a:t>
            </a:r>
          </a:p>
        </p:txBody>
      </p:sp>
      <p:sp>
        <p:nvSpPr>
          <p:cNvPr id="30" name="角丸四角形 29"/>
          <p:cNvSpPr/>
          <p:nvPr/>
        </p:nvSpPr>
        <p:spPr>
          <a:xfrm>
            <a:off x="6572250" y="2928938"/>
            <a:ext cx="285750" cy="12858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dirty="0">
                <a:solidFill>
                  <a:srgbClr val="FF0000"/>
                </a:solidFill>
              </a:rPr>
              <a:t>変更部分</a:t>
            </a:r>
            <a:endParaRPr lang="ja-JP" altLang="en-US"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30"/>
          <p:cNvSpPr>
            <a:spLocks noChangeArrowheads="1"/>
          </p:cNvSpPr>
          <p:nvPr/>
        </p:nvSpPr>
        <p:spPr bwMode="auto">
          <a:xfrm>
            <a:off x="260350" y="4281488"/>
            <a:ext cx="6383338" cy="1433512"/>
          </a:xfrm>
          <a:prstGeom prst="roundRect">
            <a:avLst>
              <a:gd name="adj" fmla="val 9264"/>
            </a:avLst>
          </a:prstGeom>
          <a:noFill/>
          <a:ln w="9525">
            <a:solidFill>
              <a:schemeClr val="tx1"/>
            </a:solidFill>
            <a:round/>
            <a:headEnd/>
            <a:tailEnd/>
          </a:ln>
        </p:spPr>
        <p:txBody>
          <a:bodyPr/>
          <a:lstStyle/>
          <a:p>
            <a:r>
              <a:rPr lang="ja-JP" altLang="en-US" sz="1400">
                <a:ea typeface="HG丸ｺﾞｼｯｸM-PRO" pitchFamily="50" charset="-128"/>
              </a:rPr>
              <a:t>　</a:t>
            </a:r>
            <a:r>
              <a:rPr lang="ja-JP" altLang="en-US">
                <a:ea typeface="HG丸ｺﾞｼｯｸM-PRO" pitchFamily="50" charset="-128"/>
              </a:rPr>
              <a:t>要介護度は病気などの重症度ではなく、</a:t>
            </a:r>
            <a:r>
              <a:rPr lang="ja-JP" altLang="en-US">
                <a:solidFill>
                  <a:srgbClr val="FF0066"/>
                </a:solidFill>
                <a:ea typeface="HG丸ｺﾞｼｯｸM-PRO" pitchFamily="50" charset="-128"/>
              </a:rPr>
              <a:t>必要とされる介護の量</a:t>
            </a:r>
            <a:r>
              <a:rPr lang="ja-JP" altLang="en-US">
                <a:ea typeface="HG丸ｺﾞｼｯｸM-PRO" pitchFamily="50" charset="-128"/>
              </a:rPr>
              <a:t>で決まります。これまで通り、「要支援１～２、要介護１～５」の７段階であり、</a:t>
            </a:r>
            <a:r>
              <a:rPr lang="ja-JP" altLang="en-US">
                <a:solidFill>
                  <a:srgbClr val="FF0066"/>
                </a:solidFill>
                <a:ea typeface="HG丸ｺﾞｼｯｸM-PRO" pitchFamily="50" charset="-128"/>
              </a:rPr>
              <a:t>要介護度の仕組みそのものが変わるわけではありません</a:t>
            </a:r>
            <a:r>
              <a:rPr lang="ja-JP" altLang="en-US">
                <a:ea typeface="HG丸ｺﾞｼｯｸM-PRO" pitchFamily="50" charset="-128"/>
              </a:rPr>
              <a:t>。</a:t>
            </a:r>
          </a:p>
        </p:txBody>
      </p:sp>
      <p:sp>
        <p:nvSpPr>
          <p:cNvPr id="4099" name="AutoShape 31"/>
          <p:cNvSpPr>
            <a:spLocks noChangeArrowheads="1"/>
          </p:cNvSpPr>
          <p:nvPr/>
        </p:nvSpPr>
        <p:spPr bwMode="auto">
          <a:xfrm>
            <a:off x="260350" y="3714750"/>
            <a:ext cx="6408738" cy="571500"/>
          </a:xfrm>
          <a:prstGeom prst="roundRect">
            <a:avLst>
              <a:gd name="adj" fmla="val 16667"/>
            </a:avLst>
          </a:prstGeom>
          <a:solidFill>
            <a:srgbClr val="FFFF99">
              <a:alpha val="50195"/>
            </a:srgbClr>
          </a:solidFill>
          <a:ln w="9525">
            <a:solidFill>
              <a:schemeClr val="tx1"/>
            </a:solidFill>
            <a:round/>
            <a:headEnd/>
            <a:tailEnd/>
          </a:ln>
        </p:spPr>
        <p:txBody>
          <a:bodyPr anchor="ctr"/>
          <a:lstStyle/>
          <a:p>
            <a:r>
              <a:rPr lang="ja-JP" altLang="en-US">
                <a:ea typeface="HG丸ｺﾞｼｯｸM-PRO" pitchFamily="50" charset="-128"/>
              </a:rPr>
              <a:t>今回の見直しにより、要介護度の仕組みそのものが変わるのですか。</a:t>
            </a:r>
          </a:p>
        </p:txBody>
      </p:sp>
      <p:sp>
        <p:nvSpPr>
          <p:cNvPr id="17" name="角丸四角形 16"/>
          <p:cNvSpPr/>
          <p:nvPr/>
        </p:nvSpPr>
        <p:spPr>
          <a:xfrm>
            <a:off x="0" y="71438"/>
            <a:ext cx="6858000"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tx1"/>
                </a:solidFill>
                <a:ea typeface="HG丸ｺﾞｼｯｸM-PRO" pitchFamily="50" charset="-128"/>
              </a:rPr>
              <a:t>　</a:t>
            </a:r>
            <a:r>
              <a:rPr lang="ja-JP" altLang="en-US" dirty="0">
                <a:solidFill>
                  <a:schemeClr val="tx1"/>
                </a:solidFill>
                <a:ea typeface="HG丸ｺﾞｼｯｸM-PRO" pitchFamily="50" charset="-128"/>
              </a:rPr>
              <a:t>よく</a:t>
            </a:r>
            <a:r>
              <a:rPr lang="ja-JP" altLang="en-US" dirty="0">
                <a:solidFill>
                  <a:schemeClr val="tx1"/>
                </a:solidFill>
                <a:ea typeface="HG丸ｺﾞｼｯｸM-PRO" pitchFamily="50" charset="-128"/>
              </a:rPr>
              <a:t>ある質問等</a:t>
            </a:r>
            <a:endParaRPr lang="en-US" altLang="ja-JP" dirty="0">
              <a:solidFill>
                <a:schemeClr val="tx1"/>
              </a:solidFill>
              <a:ea typeface="HG丸ｺﾞｼｯｸM-PRO" pitchFamily="50" charset="-128"/>
            </a:endParaRPr>
          </a:p>
        </p:txBody>
      </p:sp>
      <p:sp>
        <p:nvSpPr>
          <p:cNvPr id="4101" name="AutoShape 38"/>
          <p:cNvSpPr>
            <a:spLocks noChangeArrowheads="1"/>
          </p:cNvSpPr>
          <p:nvPr/>
        </p:nvSpPr>
        <p:spPr bwMode="auto">
          <a:xfrm>
            <a:off x="234950" y="6503988"/>
            <a:ext cx="6408738" cy="1711325"/>
          </a:xfrm>
          <a:prstGeom prst="roundRect">
            <a:avLst>
              <a:gd name="adj" fmla="val 6523"/>
            </a:avLst>
          </a:prstGeom>
          <a:noFill/>
          <a:ln w="9525">
            <a:solidFill>
              <a:schemeClr val="tx1"/>
            </a:solidFill>
            <a:round/>
            <a:headEnd/>
            <a:tailEnd/>
          </a:ln>
        </p:spPr>
        <p:txBody>
          <a:bodyPr/>
          <a:lstStyle/>
          <a:p>
            <a:r>
              <a:rPr lang="ja-JP" altLang="en-US" sz="1400">
                <a:ea typeface="HG丸ｺﾞｼｯｸM-PRO" pitchFamily="50" charset="-128"/>
              </a:rPr>
              <a:t>　</a:t>
            </a:r>
            <a:r>
              <a:rPr lang="ja-JP" altLang="en-US">
                <a:solidFill>
                  <a:srgbClr val="FF0066"/>
                </a:solidFill>
                <a:ea typeface="HG丸ｺﾞｼｯｸM-PRO" pitchFamily="50" charset="-128"/>
              </a:rPr>
              <a:t>９月中に更新の申請を行った場合は、更新前の要介護度を選択できます</a:t>
            </a:r>
            <a:r>
              <a:rPr lang="ja-JP" altLang="en-US">
                <a:ea typeface="HG丸ｺﾞｼｯｸM-PRO" pitchFamily="50" charset="-128"/>
              </a:rPr>
              <a:t>が、１０月より、見直しを行った要介護認定の調査方法が実施されることから、</a:t>
            </a:r>
            <a:r>
              <a:rPr lang="ja-JP" altLang="en-US">
                <a:solidFill>
                  <a:srgbClr val="FF0066"/>
                </a:solidFill>
                <a:ea typeface="HG丸ｺﾞｼｯｸM-PRO" pitchFamily="50" charset="-128"/>
              </a:rPr>
              <a:t>１０月以降に要介護認定申請を行った場合は、実際の判定結果をもって要介護度が決定されます</a:t>
            </a:r>
            <a:r>
              <a:rPr lang="ja-JP" altLang="en-US">
                <a:ea typeface="HG丸ｺﾞｼｯｸM-PRO" pitchFamily="50" charset="-128"/>
              </a:rPr>
              <a:t>。</a:t>
            </a:r>
          </a:p>
        </p:txBody>
      </p:sp>
      <p:sp>
        <p:nvSpPr>
          <p:cNvPr id="4102" name="AutoShape 37"/>
          <p:cNvSpPr>
            <a:spLocks noChangeArrowheads="1"/>
          </p:cNvSpPr>
          <p:nvPr/>
        </p:nvSpPr>
        <p:spPr bwMode="auto">
          <a:xfrm>
            <a:off x="225425" y="6000750"/>
            <a:ext cx="6408738" cy="495300"/>
          </a:xfrm>
          <a:prstGeom prst="roundRect">
            <a:avLst>
              <a:gd name="adj" fmla="val 16667"/>
            </a:avLst>
          </a:prstGeom>
          <a:solidFill>
            <a:srgbClr val="FFFF99">
              <a:alpha val="50195"/>
            </a:srgbClr>
          </a:solidFill>
          <a:ln w="9525">
            <a:solidFill>
              <a:schemeClr val="tx1"/>
            </a:solidFill>
            <a:round/>
            <a:headEnd/>
            <a:tailEnd/>
          </a:ln>
        </p:spPr>
        <p:txBody>
          <a:bodyPr anchor="ctr"/>
          <a:lstStyle/>
          <a:p>
            <a:r>
              <a:rPr lang="ja-JP" altLang="en-US">
                <a:ea typeface="HG丸ｺﾞｼｯｸM-PRO" pitchFamily="50" charset="-128"/>
              </a:rPr>
              <a:t>更新申請を行う際に、更新前の要介護度を選択できますか。</a:t>
            </a:r>
          </a:p>
        </p:txBody>
      </p:sp>
      <p:sp>
        <p:nvSpPr>
          <p:cNvPr id="4103" name="AutoShape 37"/>
          <p:cNvSpPr>
            <a:spLocks noChangeArrowheads="1"/>
          </p:cNvSpPr>
          <p:nvPr/>
        </p:nvSpPr>
        <p:spPr bwMode="auto">
          <a:xfrm>
            <a:off x="285750" y="776288"/>
            <a:ext cx="6408738" cy="360362"/>
          </a:xfrm>
          <a:prstGeom prst="roundRect">
            <a:avLst>
              <a:gd name="adj" fmla="val 16667"/>
            </a:avLst>
          </a:prstGeom>
          <a:solidFill>
            <a:srgbClr val="FFFF99">
              <a:alpha val="50195"/>
            </a:srgbClr>
          </a:solidFill>
          <a:ln w="9525">
            <a:solidFill>
              <a:schemeClr val="tx1"/>
            </a:solidFill>
            <a:round/>
            <a:headEnd/>
            <a:tailEnd/>
          </a:ln>
        </p:spPr>
        <p:txBody>
          <a:bodyPr anchor="ctr"/>
          <a:lstStyle/>
          <a:p>
            <a:r>
              <a:rPr lang="ja-JP" altLang="en-US">
                <a:ea typeface="HG丸ｺﾞｼｯｸM-PRO" pitchFamily="50" charset="-128"/>
              </a:rPr>
              <a:t>今回の見直しは、なぜ行われるのですか。</a:t>
            </a:r>
          </a:p>
        </p:txBody>
      </p:sp>
      <p:sp>
        <p:nvSpPr>
          <p:cNvPr id="4104" name="AutoShape 38"/>
          <p:cNvSpPr>
            <a:spLocks noChangeArrowheads="1"/>
          </p:cNvSpPr>
          <p:nvPr/>
        </p:nvSpPr>
        <p:spPr bwMode="auto">
          <a:xfrm>
            <a:off x="306388" y="1143000"/>
            <a:ext cx="6408737" cy="2214563"/>
          </a:xfrm>
          <a:prstGeom prst="roundRect">
            <a:avLst>
              <a:gd name="adj" fmla="val 9264"/>
            </a:avLst>
          </a:prstGeom>
          <a:noFill/>
          <a:ln w="9525">
            <a:solidFill>
              <a:schemeClr val="tx1"/>
            </a:solidFill>
            <a:round/>
            <a:headEnd/>
            <a:tailEnd/>
          </a:ln>
        </p:spPr>
        <p:txBody>
          <a:bodyPr/>
          <a:lstStyle/>
          <a:p>
            <a:r>
              <a:rPr lang="ja-JP" altLang="en-US" sz="1400">
                <a:ea typeface="HG丸ｺﾞｼｯｸM-PRO" pitchFamily="50" charset="-128"/>
              </a:rPr>
              <a:t>　</a:t>
            </a:r>
            <a:r>
              <a:rPr lang="ja-JP" altLang="en-US">
                <a:ea typeface="HG丸ｺﾞｼｯｸM-PRO" pitchFamily="50" charset="-128"/>
              </a:rPr>
              <a:t>平成２１年４月に見直された要介護認定について、専門家や利用者・家族の代表者等からなる厚生労働省の検討会で</a:t>
            </a:r>
            <a:r>
              <a:rPr lang="ja-JP" altLang="en-US">
                <a:solidFill>
                  <a:srgbClr val="FF0066"/>
                </a:solidFill>
                <a:ea typeface="HG丸ｺﾞｼｯｸM-PRO" pitchFamily="50" charset="-128"/>
              </a:rPr>
              <a:t>検証が行われ</a:t>
            </a:r>
            <a:r>
              <a:rPr lang="ja-JP" altLang="en-US">
                <a:ea typeface="HG丸ｺﾞｼｯｸM-PRO" pitchFamily="50" charset="-128"/>
              </a:rPr>
              <a:t>、その結果、</a:t>
            </a:r>
            <a:r>
              <a:rPr lang="ja-JP" altLang="en-US">
                <a:solidFill>
                  <a:srgbClr val="FF0066"/>
                </a:solidFill>
                <a:ea typeface="HG丸ｺﾞｼｯｸM-PRO" pitchFamily="50" charset="-128"/>
              </a:rPr>
              <a:t>認定調査の方法を一部見直すこととなりました。</a:t>
            </a:r>
            <a:endParaRPr lang="en-US" altLang="ja-JP">
              <a:solidFill>
                <a:srgbClr val="FF0066"/>
              </a:solidFill>
              <a:ea typeface="HG丸ｺﾞｼｯｸM-PRO" pitchFamily="50" charset="-128"/>
            </a:endParaRPr>
          </a:p>
          <a:p>
            <a:r>
              <a:rPr lang="ja-JP" altLang="en-US">
                <a:solidFill>
                  <a:srgbClr val="FF0066"/>
                </a:solidFill>
                <a:ea typeface="HG丸ｺﾞｼｯｸM-PRO" pitchFamily="50" charset="-128"/>
              </a:rPr>
              <a:t>　</a:t>
            </a:r>
            <a:r>
              <a:rPr lang="ja-JP" altLang="en-US">
                <a:ea typeface="HG丸ｺﾞｼｯｸM-PRO" pitchFamily="50" charset="-128"/>
              </a:rPr>
              <a:t>具体的には、認定調査の一部の項目について、</a:t>
            </a:r>
            <a:r>
              <a:rPr lang="ja-JP" altLang="en-US">
                <a:solidFill>
                  <a:srgbClr val="FF0066"/>
                </a:solidFill>
                <a:ea typeface="HG丸ｺﾞｼｯｸM-PRO" pitchFamily="50" charset="-128"/>
              </a:rPr>
              <a:t>日頃の状態をより重視することとするなど、調査項目の考え方が一部変更されました。</a:t>
            </a:r>
            <a:endParaRPr lang="en-US" altLang="ja-JP">
              <a:solidFill>
                <a:srgbClr val="FF0066"/>
              </a:solidFill>
              <a:ea typeface="HG丸ｺﾞｼｯｸM-PRO" pitchFamily="50" charset="-128"/>
            </a:endParaRPr>
          </a:p>
          <a:p>
            <a:r>
              <a:rPr lang="ja-JP" altLang="en-US" sz="1400">
                <a:solidFill>
                  <a:srgbClr val="FF0066"/>
                </a:solidFill>
                <a:ea typeface="HG丸ｺﾞｼｯｸM-PRO" pitchFamily="50" charset="-128"/>
              </a:rPr>
              <a:t>　</a:t>
            </a:r>
            <a:endParaRPr lang="ja-JP" altLang="en-US" sz="1400">
              <a:ea typeface="HG丸ｺﾞｼｯｸM-PRO"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32"/>
          <p:cNvSpPr>
            <a:spLocks noChangeArrowheads="1"/>
          </p:cNvSpPr>
          <p:nvPr/>
        </p:nvSpPr>
        <p:spPr bwMode="auto">
          <a:xfrm>
            <a:off x="214313" y="4143375"/>
            <a:ext cx="6408737" cy="1714500"/>
          </a:xfrm>
          <a:prstGeom prst="roundRect">
            <a:avLst>
              <a:gd name="adj" fmla="val 9264"/>
            </a:avLst>
          </a:prstGeom>
          <a:solidFill>
            <a:srgbClr val="FFCC99">
              <a:alpha val="39999"/>
            </a:srgbClr>
          </a:solidFill>
          <a:ln w="9525">
            <a:solidFill>
              <a:schemeClr val="tx1"/>
            </a:solidFill>
            <a:round/>
            <a:headEnd/>
            <a:tailEnd/>
          </a:ln>
        </p:spPr>
        <p:txBody>
          <a:bodyPr/>
          <a:lstStyle/>
          <a:p>
            <a:r>
              <a:rPr lang="en-US" altLang="ja-JP">
                <a:ea typeface="HG丸ｺﾞｼｯｸM-PRO" pitchFamily="50" charset="-128"/>
              </a:rPr>
              <a:t>【</a:t>
            </a:r>
            <a:r>
              <a:rPr lang="ja-JP" altLang="en-US">
                <a:ea typeface="HG丸ｺﾞｼｯｸM-PRO" pitchFamily="50" charset="-128"/>
              </a:rPr>
              <a:t>お問い合わせ先</a:t>
            </a:r>
            <a:r>
              <a:rPr lang="en-US" altLang="ja-JP">
                <a:ea typeface="HG丸ｺﾞｼｯｸM-PRO" pitchFamily="50" charset="-128"/>
              </a:rPr>
              <a:t>】</a:t>
            </a:r>
          </a:p>
          <a:p>
            <a:r>
              <a:rPr lang="ja-JP" altLang="en-US">
                <a:ea typeface="HG丸ｺﾞｼｯｸM-PRO" pitchFamily="50" charset="-128"/>
              </a:rPr>
              <a:t>　要介護認定についてご不明な点がございましたら、下記までお問い合わせ下さい。</a:t>
            </a:r>
          </a:p>
          <a:p>
            <a:r>
              <a:rPr lang="ja-JP" altLang="en-US">
                <a:ea typeface="HG丸ｺﾞｼｯｸM-PRO" pitchFamily="50" charset="-128"/>
              </a:rPr>
              <a:t>　○○市　○○課　○○係</a:t>
            </a:r>
          </a:p>
          <a:p>
            <a:r>
              <a:rPr lang="ja-JP" altLang="en-US">
                <a:ea typeface="HG丸ｺﾞｼｯｸM-PRO" pitchFamily="50" charset="-128"/>
              </a:rPr>
              <a:t>　電話番号：</a:t>
            </a:r>
          </a:p>
        </p:txBody>
      </p:sp>
      <p:sp>
        <p:nvSpPr>
          <p:cNvPr id="5123" name="AutoShape 30"/>
          <p:cNvSpPr>
            <a:spLocks noChangeArrowheads="1"/>
          </p:cNvSpPr>
          <p:nvPr/>
        </p:nvSpPr>
        <p:spPr bwMode="auto">
          <a:xfrm>
            <a:off x="214313" y="928688"/>
            <a:ext cx="6408737" cy="3071812"/>
          </a:xfrm>
          <a:prstGeom prst="roundRect">
            <a:avLst>
              <a:gd name="adj" fmla="val 6722"/>
            </a:avLst>
          </a:prstGeom>
          <a:noFill/>
          <a:ln w="9525">
            <a:solidFill>
              <a:schemeClr val="tx1"/>
            </a:solidFill>
            <a:round/>
            <a:headEnd/>
            <a:tailEnd/>
          </a:ln>
        </p:spPr>
        <p:txBody>
          <a:bodyPr/>
          <a:lstStyle/>
          <a:p>
            <a:r>
              <a:rPr lang="ja-JP" altLang="en-US" sz="1400">
                <a:ea typeface="HG丸ｺﾞｼｯｸM-PRO" pitchFamily="50" charset="-128"/>
              </a:rPr>
              <a:t>　</a:t>
            </a:r>
            <a:r>
              <a:rPr lang="ja-JP" altLang="en-US">
                <a:ea typeface="HG丸ｺﾞｼｯｸM-PRO" pitchFamily="50" charset="-128"/>
              </a:rPr>
              <a:t>要介護認定の判定結果が、申請者の実情と一致していないと思われる場合、 </a:t>
            </a:r>
            <a:endParaRPr lang="en-US" altLang="ja-JP">
              <a:ea typeface="HG丸ｺﾞｼｯｸM-PRO" pitchFamily="50" charset="-128"/>
            </a:endParaRPr>
          </a:p>
          <a:p>
            <a:r>
              <a:rPr lang="ja-JP" altLang="en-US">
                <a:ea typeface="HG丸ｺﾞｼｯｸM-PRO" pitchFamily="50" charset="-128"/>
              </a:rPr>
              <a:t>①</a:t>
            </a:r>
            <a:r>
              <a:rPr lang="ja-JP" altLang="en-US">
                <a:solidFill>
                  <a:srgbClr val="FF0066"/>
                </a:solidFill>
                <a:ea typeface="HG丸ｺﾞｼｯｸM-PRO" pitchFamily="50" charset="-128"/>
              </a:rPr>
              <a:t>「要支援１」、「要支援２」</a:t>
            </a:r>
            <a:r>
              <a:rPr lang="ja-JP" altLang="en-US">
                <a:ea typeface="HG丸ｺﾞｼｯｸM-PRO" pitchFamily="50" charset="-128"/>
              </a:rPr>
              <a:t>又は</a:t>
            </a:r>
            <a:r>
              <a:rPr lang="ja-JP" altLang="en-US">
                <a:solidFill>
                  <a:srgbClr val="FF0066"/>
                </a:solidFill>
                <a:ea typeface="HG丸ｺﾞｼｯｸM-PRO" pitchFamily="50" charset="-128"/>
              </a:rPr>
              <a:t>「要介護１」～「要介</a:t>
            </a:r>
            <a:endParaRPr lang="en-US" altLang="ja-JP">
              <a:solidFill>
                <a:srgbClr val="FF0066"/>
              </a:solidFill>
              <a:ea typeface="HG丸ｺﾞｼｯｸM-PRO" pitchFamily="50" charset="-128"/>
            </a:endParaRPr>
          </a:p>
          <a:p>
            <a:r>
              <a:rPr lang="ja-JP" altLang="en-US">
                <a:solidFill>
                  <a:srgbClr val="FF0066"/>
                </a:solidFill>
                <a:ea typeface="HG丸ｺﾞｼｯｸM-PRO" pitchFamily="50" charset="-128"/>
              </a:rPr>
              <a:t>　護５」</a:t>
            </a:r>
            <a:r>
              <a:rPr lang="ja-JP" altLang="en-US">
                <a:ea typeface="HG丸ｺﾞｼｯｸM-PRO" pitchFamily="50" charset="-128"/>
              </a:rPr>
              <a:t>と判定された方は、</a:t>
            </a:r>
            <a:r>
              <a:rPr lang="ja-JP" altLang="en-US">
                <a:solidFill>
                  <a:srgbClr val="FF0066"/>
                </a:solidFill>
                <a:ea typeface="HG丸ｺﾞｼｯｸM-PRO" pitchFamily="50" charset="-128"/>
              </a:rPr>
              <a:t>有効期間終了前であっても区</a:t>
            </a:r>
            <a:endParaRPr lang="en-US" altLang="ja-JP">
              <a:solidFill>
                <a:srgbClr val="FF0066"/>
              </a:solidFill>
              <a:ea typeface="HG丸ｺﾞｼｯｸM-PRO" pitchFamily="50" charset="-128"/>
            </a:endParaRPr>
          </a:p>
          <a:p>
            <a:r>
              <a:rPr lang="ja-JP" altLang="en-US">
                <a:solidFill>
                  <a:srgbClr val="FF0066"/>
                </a:solidFill>
                <a:ea typeface="HG丸ｺﾞｼｯｸM-PRO" pitchFamily="50" charset="-128"/>
              </a:rPr>
              <a:t>　分変更申請</a:t>
            </a:r>
            <a:r>
              <a:rPr lang="ja-JP" altLang="en-US">
                <a:ea typeface="HG丸ｺﾞｼｯｸM-PRO" pitchFamily="50" charset="-128"/>
              </a:rPr>
              <a:t>を行うこと</a:t>
            </a:r>
            <a:endParaRPr lang="en-US" altLang="ja-JP">
              <a:ea typeface="HG丸ｺﾞｼｯｸM-PRO" pitchFamily="50" charset="-128"/>
            </a:endParaRPr>
          </a:p>
          <a:p>
            <a:r>
              <a:rPr lang="ja-JP" altLang="en-US">
                <a:ea typeface="HG丸ｺﾞｼｯｸM-PRO" pitchFamily="50" charset="-128"/>
              </a:rPr>
              <a:t>ができます。</a:t>
            </a:r>
            <a:endParaRPr lang="en-US" altLang="ja-JP">
              <a:ea typeface="HG丸ｺﾞｼｯｸM-PRO" pitchFamily="50" charset="-128"/>
            </a:endParaRPr>
          </a:p>
          <a:p>
            <a:r>
              <a:rPr lang="ja-JP" altLang="en-US">
                <a:ea typeface="HG丸ｺﾞｼｯｸM-PRO" pitchFamily="50" charset="-128"/>
              </a:rPr>
              <a:t>②</a:t>
            </a:r>
            <a:r>
              <a:rPr lang="ja-JP" altLang="en-US">
                <a:solidFill>
                  <a:srgbClr val="FF0066"/>
                </a:solidFill>
                <a:ea typeface="HG丸ｺﾞｼｯｸM-PRO" pitchFamily="50" charset="-128"/>
              </a:rPr>
              <a:t>「非該当」</a:t>
            </a:r>
            <a:r>
              <a:rPr lang="ja-JP" altLang="en-US">
                <a:ea typeface="HG丸ｺﾞｼｯｸM-PRO" pitchFamily="50" charset="-128"/>
              </a:rPr>
              <a:t>と判定された方は、</a:t>
            </a:r>
            <a:r>
              <a:rPr lang="ja-JP" altLang="en-US">
                <a:solidFill>
                  <a:srgbClr val="FF0066"/>
                </a:solidFill>
                <a:ea typeface="HG丸ｺﾞｼｯｸM-PRO" pitchFamily="50" charset="-128"/>
              </a:rPr>
              <a:t>再申請</a:t>
            </a:r>
            <a:r>
              <a:rPr lang="ja-JP" altLang="en-US">
                <a:ea typeface="HG丸ｺﾞｼｯｸM-PRO" pitchFamily="50" charset="-128"/>
              </a:rPr>
              <a:t>を行うことができ</a:t>
            </a:r>
            <a:endParaRPr lang="en-US" altLang="ja-JP">
              <a:ea typeface="HG丸ｺﾞｼｯｸM-PRO" pitchFamily="50" charset="-128"/>
            </a:endParaRPr>
          </a:p>
          <a:p>
            <a:r>
              <a:rPr lang="ja-JP" altLang="en-US">
                <a:ea typeface="HG丸ｺﾞｼｯｸM-PRO" pitchFamily="50" charset="-128"/>
              </a:rPr>
              <a:t>　ます。</a:t>
            </a:r>
            <a:endParaRPr lang="en-US" altLang="ja-JP">
              <a:ea typeface="HG丸ｺﾞｼｯｸM-PRO" pitchFamily="50" charset="-128"/>
            </a:endParaRPr>
          </a:p>
          <a:p>
            <a:r>
              <a:rPr lang="ja-JP" altLang="en-US">
                <a:ea typeface="HG丸ｺﾞｼｯｸM-PRO" pitchFamily="50" charset="-128"/>
              </a:rPr>
              <a:t>　特に、</a:t>
            </a:r>
            <a:r>
              <a:rPr lang="ja-JP" altLang="en-US">
                <a:solidFill>
                  <a:srgbClr val="FF0066"/>
                </a:solidFill>
                <a:ea typeface="HG丸ｺﾞｼｯｸM-PRO" pitchFamily="50" charset="-128"/>
              </a:rPr>
              <a:t>４月から９月の間に新規に申請を行った方</a:t>
            </a:r>
            <a:r>
              <a:rPr lang="ja-JP" altLang="en-US">
                <a:ea typeface="HG丸ｺﾞｼｯｸM-PRO" pitchFamily="50" charset="-128"/>
              </a:rPr>
              <a:t>（初めて要介護認定の申請を行った方など）</a:t>
            </a:r>
            <a:r>
              <a:rPr lang="ja-JP" altLang="en-US">
                <a:solidFill>
                  <a:srgbClr val="FF0066"/>
                </a:solidFill>
                <a:ea typeface="HG丸ｺﾞｼｯｸM-PRO" pitchFamily="50" charset="-128"/>
              </a:rPr>
              <a:t>はご留意ください</a:t>
            </a:r>
            <a:r>
              <a:rPr lang="ja-JP" altLang="en-US">
                <a:ea typeface="HG丸ｺﾞｼｯｸM-PRO" pitchFamily="50" charset="-128"/>
              </a:rPr>
              <a:t>。</a:t>
            </a:r>
            <a:endParaRPr lang="en-US" altLang="ja-JP">
              <a:ea typeface="HG丸ｺﾞｼｯｸM-PRO" pitchFamily="50" charset="-128"/>
            </a:endParaRPr>
          </a:p>
          <a:p>
            <a:endParaRPr lang="en-US" altLang="ja-JP" sz="1400">
              <a:ea typeface="HG丸ｺﾞｼｯｸM-PRO" pitchFamily="50" charset="-128"/>
            </a:endParaRPr>
          </a:p>
          <a:p>
            <a:r>
              <a:rPr lang="ja-JP" altLang="en-US" sz="1400">
                <a:ea typeface="HG丸ｺﾞｼｯｸM-PRO" pitchFamily="50" charset="-128"/>
              </a:rPr>
              <a:t>　</a:t>
            </a:r>
          </a:p>
        </p:txBody>
      </p:sp>
      <p:sp>
        <p:nvSpPr>
          <p:cNvPr id="5124" name="AutoShape 31"/>
          <p:cNvSpPr>
            <a:spLocks noChangeArrowheads="1"/>
          </p:cNvSpPr>
          <p:nvPr/>
        </p:nvSpPr>
        <p:spPr bwMode="auto">
          <a:xfrm>
            <a:off x="214313" y="285750"/>
            <a:ext cx="6408737" cy="642938"/>
          </a:xfrm>
          <a:prstGeom prst="roundRect">
            <a:avLst>
              <a:gd name="adj" fmla="val 16667"/>
            </a:avLst>
          </a:prstGeom>
          <a:solidFill>
            <a:srgbClr val="FFFF99">
              <a:alpha val="50195"/>
            </a:srgbClr>
          </a:solidFill>
          <a:ln w="9525">
            <a:solidFill>
              <a:schemeClr val="tx1"/>
            </a:solidFill>
            <a:round/>
            <a:headEnd/>
            <a:tailEnd/>
          </a:ln>
        </p:spPr>
        <p:txBody>
          <a:bodyPr anchor="ctr"/>
          <a:lstStyle/>
          <a:p>
            <a:r>
              <a:rPr lang="ja-JP" altLang="en-US">
                <a:ea typeface="HG丸ｺﾞｼｯｸM-PRO" pitchFamily="50" charset="-128"/>
              </a:rPr>
              <a:t>要介護認定の有効期間終了前でも再度申請をすることはできますか。</a:t>
            </a: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1440</TotalTime>
  <Words>430</Words>
  <Application>Microsoft Office PowerPoint</Application>
  <PresentationFormat>画面に合わせる (4:3)</PresentationFormat>
  <Paragraphs>95</Paragraphs>
  <Slides>4</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Arial</vt:lpstr>
      <vt:lpstr>ＭＳ Ｐゴシック</vt:lpstr>
      <vt:lpstr>ＭＳ Ｐ明朝</vt:lpstr>
      <vt:lpstr>HG丸ｺﾞｼｯｸM-PRO</vt:lpstr>
      <vt:lpstr>ＭＳ ゴシック</vt:lpstr>
      <vt:lpstr>標準デザイン</vt:lpstr>
      <vt:lpstr>スライド 1</vt:lpstr>
      <vt:lpstr>スライド 2</vt:lpstr>
      <vt:lpstr>スライド 3</vt:lpstr>
      <vt:lpstr>スライド 4</vt:lpstr>
    </vt:vector>
  </TitlesOfParts>
  <Company>厚生労働省</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介護サービスを受けられる皆様へ</dc:title>
  <dc:creator>厚生労働省ネットワークシステム</dc:creator>
  <cp:lastModifiedBy>kourei01</cp:lastModifiedBy>
  <cp:revision>119</cp:revision>
  <dcterms:created xsi:type="dcterms:W3CDTF">2009-03-17T07:28:20Z</dcterms:created>
  <dcterms:modified xsi:type="dcterms:W3CDTF">2011-06-18T04:14:31Z</dcterms:modified>
</cp:coreProperties>
</file>